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6" r:id="rId3"/>
  </p:sldMasterIdLst>
  <p:notesMasterIdLst>
    <p:notesMasterId r:id="rId49"/>
  </p:notesMasterIdLst>
  <p:handoutMasterIdLst>
    <p:handoutMasterId r:id="rId50"/>
  </p:handoutMasterIdLst>
  <p:sldIdLst>
    <p:sldId id="332" r:id="rId4"/>
    <p:sldId id="343" r:id="rId5"/>
    <p:sldId id="352" r:id="rId6"/>
    <p:sldId id="353" r:id="rId7"/>
    <p:sldId id="354" r:id="rId8"/>
    <p:sldId id="355" r:id="rId9"/>
    <p:sldId id="344" r:id="rId10"/>
    <p:sldId id="399" r:id="rId11"/>
    <p:sldId id="339" r:id="rId12"/>
    <p:sldId id="361" r:id="rId13"/>
    <p:sldId id="362" r:id="rId14"/>
    <p:sldId id="351" r:id="rId15"/>
    <p:sldId id="335" r:id="rId16"/>
    <p:sldId id="368" r:id="rId17"/>
    <p:sldId id="338" r:id="rId18"/>
    <p:sldId id="396" r:id="rId19"/>
    <p:sldId id="401" r:id="rId20"/>
    <p:sldId id="403" r:id="rId21"/>
    <p:sldId id="402" r:id="rId22"/>
    <p:sldId id="397" r:id="rId23"/>
    <p:sldId id="398" r:id="rId24"/>
    <p:sldId id="406" r:id="rId25"/>
    <p:sldId id="348" r:id="rId26"/>
    <p:sldId id="350" r:id="rId27"/>
    <p:sldId id="378" r:id="rId28"/>
    <p:sldId id="364" r:id="rId29"/>
    <p:sldId id="365" r:id="rId30"/>
    <p:sldId id="366" r:id="rId31"/>
    <p:sldId id="369" r:id="rId32"/>
    <p:sldId id="395" r:id="rId33"/>
    <p:sldId id="393" r:id="rId34"/>
    <p:sldId id="377" r:id="rId35"/>
    <p:sldId id="394" r:id="rId36"/>
    <p:sldId id="400" r:id="rId37"/>
    <p:sldId id="392" r:id="rId38"/>
    <p:sldId id="340" r:id="rId39"/>
    <p:sldId id="376" r:id="rId40"/>
    <p:sldId id="375" r:id="rId41"/>
    <p:sldId id="374" r:id="rId42"/>
    <p:sldId id="404" r:id="rId43"/>
    <p:sldId id="405" r:id="rId44"/>
    <p:sldId id="391" r:id="rId45"/>
    <p:sldId id="342" r:id="rId46"/>
    <p:sldId id="379" r:id="rId47"/>
    <p:sldId id="389" r:id="rId4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4717" autoAdjust="0"/>
  </p:normalViewPr>
  <p:slideViewPr>
    <p:cSldViewPr snapToGrid="0" snapToObjects="1">
      <p:cViewPr varScale="1">
        <p:scale>
          <a:sx n="111" d="100"/>
          <a:sy n="111" d="100"/>
        </p:scale>
        <p:origin x="1334" y="58"/>
      </p:cViewPr>
      <p:guideLst>
        <p:guide orient="horz" pos="2160"/>
        <p:guide pos="2880"/>
      </p:guideLst>
    </p:cSldViewPr>
  </p:slideViewPr>
  <p:outlineViewPr>
    <p:cViewPr>
      <p:scale>
        <a:sx n="33" d="100"/>
        <a:sy n="33" d="100"/>
      </p:scale>
      <p:origin x="0" y="-6158"/>
    </p:cViewPr>
  </p:outlin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E611F-9353-4A45-B1FF-EC639D50CF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85CF0B-537C-4E57-BB61-4DFDF961A116}">
      <dgm:prSet/>
      <dgm:spPr>
        <a:ln>
          <a:noFill/>
        </a:ln>
      </dgm:spPr>
      <dgm:t>
        <a:bodyPr/>
        <a:lstStyle/>
        <a:p>
          <a:pPr algn="ctr" rtl="0"/>
          <a:r>
            <a:rPr lang="en-US" dirty="0" smtClean="0"/>
            <a:t>TAX CUTS AND JOBS ACT</a:t>
          </a:r>
          <a:endParaRPr lang="en-US" dirty="0"/>
        </a:p>
      </dgm:t>
    </dgm:pt>
    <dgm:pt modelId="{7240CC98-6E4B-4196-BFEB-F04CCB3E4288}" type="parTrans" cxnId="{5FC9FA4C-23E7-47EF-95DC-7A4A0874B036}">
      <dgm:prSet/>
      <dgm:spPr/>
      <dgm:t>
        <a:bodyPr/>
        <a:lstStyle/>
        <a:p>
          <a:pPr algn="ctr"/>
          <a:endParaRPr lang="en-US" dirty="0"/>
        </a:p>
      </dgm:t>
    </dgm:pt>
    <dgm:pt modelId="{14741109-35DD-47C5-8AE3-1256995B1383}" type="sibTrans" cxnId="{5FC9FA4C-23E7-47EF-95DC-7A4A0874B036}">
      <dgm:prSet/>
      <dgm:spPr/>
      <dgm:t>
        <a:bodyPr/>
        <a:lstStyle/>
        <a:p>
          <a:pPr algn="ctr"/>
          <a:endParaRPr lang="en-US" dirty="0"/>
        </a:p>
      </dgm:t>
    </dgm:pt>
    <dgm:pt modelId="{6675F93D-C5AB-4687-BD7B-0B9D88E794AD}">
      <dgm:prSet/>
      <dgm:spPr>
        <a:ln>
          <a:noFill/>
        </a:ln>
      </dgm:spPr>
      <dgm:t>
        <a:bodyPr/>
        <a:lstStyle/>
        <a:p>
          <a:pPr algn="ctr" rtl="0"/>
          <a:r>
            <a:rPr lang="en-US" dirty="0" smtClean="0"/>
            <a:t>NOTICE 2016-66</a:t>
          </a:r>
          <a:endParaRPr lang="en-US" dirty="0"/>
        </a:p>
      </dgm:t>
    </dgm:pt>
    <dgm:pt modelId="{1D3B011D-64CB-4799-80E1-7B37398CEF97}" type="parTrans" cxnId="{93060E16-8F16-4C9F-885C-D461A99A5E62}">
      <dgm:prSet/>
      <dgm:spPr/>
      <dgm:t>
        <a:bodyPr/>
        <a:lstStyle/>
        <a:p>
          <a:pPr algn="ctr"/>
          <a:endParaRPr lang="en-US" dirty="0"/>
        </a:p>
      </dgm:t>
    </dgm:pt>
    <dgm:pt modelId="{9CC6C4BB-A978-49B0-B67B-C2AB6FC1FB1B}" type="sibTrans" cxnId="{93060E16-8F16-4C9F-885C-D461A99A5E62}">
      <dgm:prSet/>
      <dgm:spPr/>
      <dgm:t>
        <a:bodyPr/>
        <a:lstStyle/>
        <a:p>
          <a:pPr algn="ctr"/>
          <a:endParaRPr lang="en-US" dirty="0"/>
        </a:p>
      </dgm:t>
    </dgm:pt>
    <dgm:pt modelId="{BD326921-C245-4F57-BC93-F6BD80832FBC}">
      <dgm:prSet/>
      <dgm:spPr>
        <a:ln>
          <a:noFill/>
        </a:ln>
      </dgm:spPr>
      <dgm:t>
        <a:bodyPr/>
        <a:lstStyle/>
        <a:p>
          <a:pPr algn="ctr" rtl="0"/>
          <a:r>
            <a:rPr lang="en-US" dirty="0" smtClean="0"/>
            <a:t>CASES</a:t>
          </a:r>
          <a:endParaRPr lang="en-US" dirty="0"/>
        </a:p>
      </dgm:t>
    </dgm:pt>
    <dgm:pt modelId="{3F1DAF25-3984-47A5-AF74-E26EB3067B9B}" type="parTrans" cxnId="{0D5A49D8-6ADC-4AB0-8484-E2614D35234B}">
      <dgm:prSet/>
      <dgm:spPr/>
      <dgm:t>
        <a:bodyPr/>
        <a:lstStyle/>
        <a:p>
          <a:pPr algn="ctr"/>
          <a:endParaRPr lang="en-US" dirty="0"/>
        </a:p>
      </dgm:t>
    </dgm:pt>
    <dgm:pt modelId="{410AC20D-EA4B-4920-AB33-FB80152C7CB2}" type="sibTrans" cxnId="{0D5A49D8-6ADC-4AB0-8484-E2614D35234B}">
      <dgm:prSet/>
      <dgm:spPr/>
      <dgm:t>
        <a:bodyPr/>
        <a:lstStyle/>
        <a:p>
          <a:pPr algn="ctr"/>
          <a:endParaRPr lang="en-US" dirty="0"/>
        </a:p>
      </dgm:t>
    </dgm:pt>
    <dgm:pt modelId="{DB87707F-D284-493E-9E4A-265477C71016}">
      <dgm:prSet/>
      <dgm:spPr>
        <a:ln>
          <a:noFill/>
        </a:ln>
      </dgm:spPr>
      <dgm:t>
        <a:bodyPr/>
        <a:lstStyle/>
        <a:p>
          <a:pPr algn="ctr" rtl="0"/>
          <a:r>
            <a:rPr lang="en-US" smtClean="0"/>
            <a:t>SECTION </a:t>
          </a:r>
          <a:r>
            <a:rPr lang="en-US" dirty="0" smtClean="0"/>
            <a:t>831(b) UPDATE</a:t>
          </a:r>
          <a:endParaRPr lang="en-US" dirty="0"/>
        </a:p>
      </dgm:t>
    </dgm:pt>
    <dgm:pt modelId="{17B82E80-15ED-43ED-BC34-9A373E38E557}" type="parTrans" cxnId="{AD06E3C6-E834-49AF-AA3F-2AB7318D56BB}">
      <dgm:prSet/>
      <dgm:spPr/>
      <dgm:t>
        <a:bodyPr/>
        <a:lstStyle/>
        <a:p>
          <a:pPr algn="ctr"/>
          <a:endParaRPr lang="en-US" dirty="0"/>
        </a:p>
      </dgm:t>
    </dgm:pt>
    <dgm:pt modelId="{F672D0A1-B46A-4C1B-AEA2-0315346FAAE4}" type="sibTrans" cxnId="{AD06E3C6-E834-49AF-AA3F-2AB7318D56BB}">
      <dgm:prSet/>
      <dgm:spPr/>
      <dgm:t>
        <a:bodyPr/>
        <a:lstStyle/>
        <a:p>
          <a:pPr algn="ctr"/>
          <a:endParaRPr lang="en-US" dirty="0"/>
        </a:p>
      </dgm:t>
    </dgm:pt>
    <dgm:pt modelId="{08B1F1C7-4755-4A7A-9041-085837FEC8AF}">
      <dgm:prSet/>
      <dgm:spPr>
        <a:ln>
          <a:noFill/>
        </a:ln>
      </dgm:spPr>
      <dgm:t>
        <a:bodyPr/>
        <a:lstStyle/>
        <a:p>
          <a:pPr algn="ctr" rtl="0"/>
          <a:r>
            <a:rPr lang="en-US" dirty="0" smtClean="0"/>
            <a:t>RECENT DEVELOPMENTS</a:t>
          </a:r>
          <a:endParaRPr lang="en-US" dirty="0"/>
        </a:p>
      </dgm:t>
    </dgm:pt>
    <dgm:pt modelId="{3F4F77B5-03A8-44FE-BAA1-8C1CE7C4585C}" type="parTrans" cxnId="{3566387D-085E-4E6B-8C45-B180234F77A3}">
      <dgm:prSet/>
      <dgm:spPr/>
      <dgm:t>
        <a:bodyPr/>
        <a:lstStyle/>
        <a:p>
          <a:pPr algn="ctr"/>
          <a:endParaRPr lang="en-US" dirty="0"/>
        </a:p>
      </dgm:t>
    </dgm:pt>
    <dgm:pt modelId="{D260BDC9-2A11-4661-A632-FFB158F30600}" type="sibTrans" cxnId="{3566387D-085E-4E6B-8C45-B180234F77A3}">
      <dgm:prSet/>
      <dgm:spPr/>
      <dgm:t>
        <a:bodyPr/>
        <a:lstStyle/>
        <a:p>
          <a:pPr algn="ctr"/>
          <a:endParaRPr lang="en-US" dirty="0"/>
        </a:p>
      </dgm:t>
    </dgm:pt>
    <dgm:pt modelId="{FA9ADC21-A40B-40C1-AC30-A4B64ABD0AD0}">
      <dgm:prSet/>
      <dgm:spPr>
        <a:ln>
          <a:noFill/>
        </a:ln>
      </dgm:spPr>
      <dgm:t>
        <a:bodyPr/>
        <a:lstStyle/>
        <a:p>
          <a:pPr algn="ctr" rtl="0"/>
          <a:r>
            <a:rPr lang="en-US" dirty="0" smtClean="0"/>
            <a:t>CHANGES TO TAX FORMS</a:t>
          </a:r>
          <a:endParaRPr lang="en-US" dirty="0"/>
        </a:p>
      </dgm:t>
    </dgm:pt>
    <dgm:pt modelId="{4CC46523-364B-46BE-8DFA-F373AFFB1F13}" type="sibTrans" cxnId="{C6C11038-9795-4877-B982-A8FB4518E37E}">
      <dgm:prSet/>
      <dgm:spPr/>
      <dgm:t>
        <a:bodyPr/>
        <a:lstStyle/>
        <a:p>
          <a:pPr algn="ctr"/>
          <a:endParaRPr lang="en-US" dirty="0"/>
        </a:p>
      </dgm:t>
    </dgm:pt>
    <dgm:pt modelId="{731796DF-0CC0-4661-9802-ECE7F32C622D}" type="parTrans" cxnId="{C6C11038-9795-4877-B982-A8FB4518E37E}">
      <dgm:prSet/>
      <dgm:spPr/>
      <dgm:t>
        <a:bodyPr/>
        <a:lstStyle/>
        <a:p>
          <a:pPr algn="ctr"/>
          <a:endParaRPr lang="en-US" dirty="0"/>
        </a:p>
      </dgm:t>
    </dgm:pt>
    <dgm:pt modelId="{2CDD64CE-37DF-4E14-83B8-769D6C58546D}">
      <dgm:prSet/>
      <dgm:spPr>
        <a:ln>
          <a:noFill/>
        </a:ln>
      </dgm:spPr>
      <dgm:t>
        <a:bodyPr/>
        <a:lstStyle/>
        <a:p>
          <a:pPr algn="ctr" rtl="0"/>
          <a:r>
            <a:rPr lang="en-US" dirty="0" smtClean="0"/>
            <a:t>SECTION 953(d)</a:t>
          </a:r>
          <a:endParaRPr lang="en-US" dirty="0"/>
        </a:p>
      </dgm:t>
    </dgm:pt>
    <dgm:pt modelId="{7FBFFD9A-F00A-4B08-AD39-9FD4E67AA227}" type="parTrans" cxnId="{A3695CCC-D85F-445E-B3E6-7AD4B2D7AD8D}">
      <dgm:prSet/>
      <dgm:spPr/>
      <dgm:t>
        <a:bodyPr/>
        <a:lstStyle/>
        <a:p>
          <a:endParaRPr lang="en-US"/>
        </a:p>
      </dgm:t>
    </dgm:pt>
    <dgm:pt modelId="{BE777BFF-35E1-4BAA-A9A6-B9ECFD460955}" type="sibTrans" cxnId="{A3695CCC-D85F-445E-B3E6-7AD4B2D7AD8D}">
      <dgm:prSet/>
      <dgm:spPr/>
      <dgm:t>
        <a:bodyPr/>
        <a:lstStyle/>
        <a:p>
          <a:endParaRPr lang="en-US"/>
        </a:p>
      </dgm:t>
    </dgm:pt>
    <dgm:pt modelId="{287559D7-7493-4087-A360-540D09858453}" type="pres">
      <dgm:prSet presAssocID="{31FE611F-9353-4A45-B1FF-EC639D50CF6D}" presName="linear" presStyleCnt="0">
        <dgm:presLayoutVars>
          <dgm:animLvl val="lvl"/>
          <dgm:resizeHandles val="exact"/>
        </dgm:presLayoutVars>
      </dgm:prSet>
      <dgm:spPr/>
      <dgm:t>
        <a:bodyPr/>
        <a:lstStyle/>
        <a:p>
          <a:endParaRPr lang="en-US"/>
        </a:p>
      </dgm:t>
    </dgm:pt>
    <dgm:pt modelId="{6D79FF0B-D781-484E-990C-CEA92D379AC4}" type="pres">
      <dgm:prSet presAssocID="{ED85CF0B-537C-4E57-BB61-4DFDF961A116}" presName="parentText" presStyleLbl="node1" presStyleIdx="0" presStyleCnt="7" custLinFactY="97358" custLinFactNeighborX="0" custLinFactNeighborY="100000">
        <dgm:presLayoutVars>
          <dgm:chMax val="0"/>
          <dgm:bulletEnabled val="1"/>
        </dgm:presLayoutVars>
      </dgm:prSet>
      <dgm:spPr/>
      <dgm:t>
        <a:bodyPr/>
        <a:lstStyle/>
        <a:p>
          <a:endParaRPr lang="en-US"/>
        </a:p>
      </dgm:t>
    </dgm:pt>
    <dgm:pt modelId="{EDD3FD6B-DD03-4DFB-97AD-5DAA3CA88323}" type="pres">
      <dgm:prSet presAssocID="{14741109-35DD-47C5-8AE3-1256995B1383}" presName="spacer" presStyleCnt="0"/>
      <dgm:spPr/>
    </dgm:pt>
    <dgm:pt modelId="{947A8498-5A3D-4D91-BE44-55BD276032DE}" type="pres">
      <dgm:prSet presAssocID="{08B1F1C7-4755-4A7A-9041-085837FEC8AF}" presName="parentText" presStyleLbl="node1" presStyleIdx="1" presStyleCnt="7" custLinFactY="100000" custLinFactNeighborY="142138">
        <dgm:presLayoutVars>
          <dgm:chMax val="0"/>
          <dgm:bulletEnabled val="1"/>
        </dgm:presLayoutVars>
      </dgm:prSet>
      <dgm:spPr/>
      <dgm:t>
        <a:bodyPr/>
        <a:lstStyle/>
        <a:p>
          <a:endParaRPr lang="en-US"/>
        </a:p>
      </dgm:t>
    </dgm:pt>
    <dgm:pt modelId="{B278A202-2258-47DB-B6E4-9466DE5B10BF}" type="pres">
      <dgm:prSet presAssocID="{D260BDC9-2A11-4661-A632-FFB158F30600}" presName="spacer" presStyleCnt="0"/>
      <dgm:spPr/>
    </dgm:pt>
    <dgm:pt modelId="{B241C60F-7037-46A7-BC1C-4C5672F67198}" type="pres">
      <dgm:prSet presAssocID="{FA9ADC21-A40B-40C1-AC30-A4B64ABD0AD0}" presName="parentText" presStyleLbl="node1" presStyleIdx="2" presStyleCnt="7" custLinFactY="100000" custLinFactNeighborX="0" custLinFactNeighborY="167797">
        <dgm:presLayoutVars>
          <dgm:chMax val="0"/>
          <dgm:bulletEnabled val="1"/>
        </dgm:presLayoutVars>
      </dgm:prSet>
      <dgm:spPr/>
      <dgm:t>
        <a:bodyPr/>
        <a:lstStyle/>
        <a:p>
          <a:endParaRPr lang="en-US"/>
        </a:p>
      </dgm:t>
    </dgm:pt>
    <dgm:pt modelId="{CBFBE00B-2E30-477E-993B-00750425124E}" type="pres">
      <dgm:prSet presAssocID="{4CC46523-364B-46BE-8DFA-F373AFFB1F13}" presName="spacer" presStyleCnt="0"/>
      <dgm:spPr/>
    </dgm:pt>
    <dgm:pt modelId="{D0040ECC-7B49-428F-94D4-5B668EE111FF}" type="pres">
      <dgm:prSet presAssocID="{6675F93D-C5AB-4687-BD7B-0B9D88E794AD}" presName="parentText" presStyleLbl="node1" presStyleIdx="3" presStyleCnt="7" custLinFactY="102163" custLinFactNeighborX="-915" custLinFactNeighborY="200000">
        <dgm:presLayoutVars>
          <dgm:chMax val="0"/>
          <dgm:bulletEnabled val="1"/>
        </dgm:presLayoutVars>
      </dgm:prSet>
      <dgm:spPr/>
      <dgm:t>
        <a:bodyPr/>
        <a:lstStyle/>
        <a:p>
          <a:endParaRPr lang="en-US"/>
        </a:p>
      </dgm:t>
    </dgm:pt>
    <dgm:pt modelId="{B840FC9D-FF10-49FF-B508-9CBE13581266}" type="pres">
      <dgm:prSet presAssocID="{9CC6C4BB-A978-49B0-B67B-C2AB6FC1FB1B}" presName="spacer" presStyleCnt="0"/>
      <dgm:spPr/>
    </dgm:pt>
    <dgm:pt modelId="{D0FB52A2-63CE-4B5A-8692-3D8D6A69C1A1}" type="pres">
      <dgm:prSet presAssocID="{2CDD64CE-37DF-4E14-83B8-769D6C58546D}" presName="parentText" presStyleLbl="node1" presStyleIdx="4" presStyleCnt="7" custLinFactY="102163" custLinFactNeighborX="-915" custLinFactNeighborY="200000">
        <dgm:presLayoutVars>
          <dgm:chMax val="0"/>
          <dgm:bulletEnabled val="1"/>
        </dgm:presLayoutVars>
      </dgm:prSet>
      <dgm:spPr/>
      <dgm:t>
        <a:bodyPr/>
        <a:lstStyle/>
        <a:p>
          <a:endParaRPr lang="en-US"/>
        </a:p>
      </dgm:t>
    </dgm:pt>
    <dgm:pt modelId="{348FB0EB-7DB9-40FD-ADE3-9854439F4F02}" type="pres">
      <dgm:prSet presAssocID="{BE777BFF-35E1-4BAA-A9A6-B9ECFD460955}" presName="spacer" presStyleCnt="0"/>
      <dgm:spPr/>
    </dgm:pt>
    <dgm:pt modelId="{3A6BD48D-D77D-4EAA-82B5-56DF717503A7}" type="pres">
      <dgm:prSet presAssocID="{BD326921-C245-4F57-BC93-F6BD80832FBC}" presName="parentText" presStyleLbl="node1" presStyleIdx="5" presStyleCnt="7" custLinFactY="100000" custLinFactNeighborY="173043">
        <dgm:presLayoutVars>
          <dgm:chMax val="0"/>
          <dgm:bulletEnabled val="1"/>
        </dgm:presLayoutVars>
      </dgm:prSet>
      <dgm:spPr/>
      <dgm:t>
        <a:bodyPr/>
        <a:lstStyle/>
        <a:p>
          <a:endParaRPr lang="en-US"/>
        </a:p>
      </dgm:t>
    </dgm:pt>
    <dgm:pt modelId="{D783200B-5D11-4155-8A59-B7F94AA82D8D}" type="pres">
      <dgm:prSet presAssocID="{410AC20D-EA4B-4920-AB33-FB80152C7CB2}" presName="spacer" presStyleCnt="0"/>
      <dgm:spPr/>
    </dgm:pt>
    <dgm:pt modelId="{735BDAFC-CEBB-4726-BDD2-AF3E39CF8F9E}" type="pres">
      <dgm:prSet presAssocID="{DB87707F-D284-493E-9E4A-265477C71016}" presName="parentText" presStyleLbl="node1" presStyleIdx="6" presStyleCnt="7" custLinFactY="-600000" custLinFactNeighborX="0" custLinFactNeighborY="-665989">
        <dgm:presLayoutVars>
          <dgm:chMax val="0"/>
          <dgm:bulletEnabled val="1"/>
        </dgm:presLayoutVars>
      </dgm:prSet>
      <dgm:spPr/>
      <dgm:t>
        <a:bodyPr/>
        <a:lstStyle/>
        <a:p>
          <a:endParaRPr lang="en-US"/>
        </a:p>
      </dgm:t>
    </dgm:pt>
  </dgm:ptLst>
  <dgm:cxnLst>
    <dgm:cxn modelId="{35702739-B569-4463-A738-66E4452C1286}" type="presOf" srcId="{31FE611F-9353-4A45-B1FF-EC639D50CF6D}" destId="{287559D7-7493-4087-A360-540D09858453}" srcOrd="0" destOrd="0" presId="urn:microsoft.com/office/officeart/2005/8/layout/vList2"/>
    <dgm:cxn modelId="{93060E16-8F16-4C9F-885C-D461A99A5E62}" srcId="{31FE611F-9353-4A45-B1FF-EC639D50CF6D}" destId="{6675F93D-C5AB-4687-BD7B-0B9D88E794AD}" srcOrd="3" destOrd="0" parTransId="{1D3B011D-64CB-4799-80E1-7B37398CEF97}" sibTransId="{9CC6C4BB-A978-49B0-B67B-C2AB6FC1FB1B}"/>
    <dgm:cxn modelId="{5FC9FA4C-23E7-47EF-95DC-7A4A0874B036}" srcId="{31FE611F-9353-4A45-B1FF-EC639D50CF6D}" destId="{ED85CF0B-537C-4E57-BB61-4DFDF961A116}" srcOrd="0" destOrd="0" parTransId="{7240CC98-6E4B-4196-BFEB-F04CCB3E4288}" sibTransId="{14741109-35DD-47C5-8AE3-1256995B1383}"/>
    <dgm:cxn modelId="{DFF32DB5-CD2C-4C3E-8283-4A9FB7DB3569}" type="presOf" srcId="{6675F93D-C5AB-4687-BD7B-0B9D88E794AD}" destId="{D0040ECC-7B49-428F-94D4-5B668EE111FF}" srcOrd="0" destOrd="0" presId="urn:microsoft.com/office/officeart/2005/8/layout/vList2"/>
    <dgm:cxn modelId="{5BC07F37-08D7-4924-89CF-2CFB9BE7177B}" type="presOf" srcId="{FA9ADC21-A40B-40C1-AC30-A4B64ABD0AD0}" destId="{B241C60F-7037-46A7-BC1C-4C5672F67198}" srcOrd="0" destOrd="0" presId="urn:microsoft.com/office/officeart/2005/8/layout/vList2"/>
    <dgm:cxn modelId="{C538793C-81C3-4ACF-ABD3-5170119671D5}" type="presOf" srcId="{DB87707F-D284-493E-9E4A-265477C71016}" destId="{735BDAFC-CEBB-4726-BDD2-AF3E39CF8F9E}" srcOrd="0" destOrd="0" presId="urn:microsoft.com/office/officeart/2005/8/layout/vList2"/>
    <dgm:cxn modelId="{AD06E3C6-E834-49AF-AA3F-2AB7318D56BB}" srcId="{31FE611F-9353-4A45-B1FF-EC639D50CF6D}" destId="{DB87707F-D284-493E-9E4A-265477C71016}" srcOrd="6" destOrd="0" parTransId="{17B82E80-15ED-43ED-BC34-9A373E38E557}" sibTransId="{F672D0A1-B46A-4C1B-AEA2-0315346FAAE4}"/>
    <dgm:cxn modelId="{8B3EEF9C-3918-430B-95AC-3F44012A183D}" type="presOf" srcId="{ED85CF0B-537C-4E57-BB61-4DFDF961A116}" destId="{6D79FF0B-D781-484E-990C-CEA92D379AC4}" srcOrd="0" destOrd="0" presId="urn:microsoft.com/office/officeart/2005/8/layout/vList2"/>
    <dgm:cxn modelId="{0153F6EA-2D03-432A-9DF7-AA9A5D11E6A2}" type="presOf" srcId="{2CDD64CE-37DF-4E14-83B8-769D6C58546D}" destId="{D0FB52A2-63CE-4B5A-8692-3D8D6A69C1A1}" srcOrd="0" destOrd="0" presId="urn:microsoft.com/office/officeart/2005/8/layout/vList2"/>
    <dgm:cxn modelId="{0D5A49D8-6ADC-4AB0-8484-E2614D35234B}" srcId="{31FE611F-9353-4A45-B1FF-EC639D50CF6D}" destId="{BD326921-C245-4F57-BC93-F6BD80832FBC}" srcOrd="5" destOrd="0" parTransId="{3F1DAF25-3984-47A5-AF74-E26EB3067B9B}" sibTransId="{410AC20D-EA4B-4920-AB33-FB80152C7CB2}"/>
    <dgm:cxn modelId="{1BDF075F-4CBA-40EC-9A13-1C0D1A0B58DB}" type="presOf" srcId="{BD326921-C245-4F57-BC93-F6BD80832FBC}" destId="{3A6BD48D-D77D-4EAA-82B5-56DF717503A7}" srcOrd="0" destOrd="0" presId="urn:microsoft.com/office/officeart/2005/8/layout/vList2"/>
    <dgm:cxn modelId="{C6C11038-9795-4877-B982-A8FB4518E37E}" srcId="{31FE611F-9353-4A45-B1FF-EC639D50CF6D}" destId="{FA9ADC21-A40B-40C1-AC30-A4B64ABD0AD0}" srcOrd="2" destOrd="0" parTransId="{731796DF-0CC0-4661-9802-ECE7F32C622D}" sibTransId="{4CC46523-364B-46BE-8DFA-F373AFFB1F13}"/>
    <dgm:cxn modelId="{D5F951A9-DBA0-4532-A0E7-7FE63FB7FB2C}" type="presOf" srcId="{08B1F1C7-4755-4A7A-9041-085837FEC8AF}" destId="{947A8498-5A3D-4D91-BE44-55BD276032DE}" srcOrd="0" destOrd="0" presId="urn:microsoft.com/office/officeart/2005/8/layout/vList2"/>
    <dgm:cxn modelId="{A3695CCC-D85F-445E-B3E6-7AD4B2D7AD8D}" srcId="{31FE611F-9353-4A45-B1FF-EC639D50CF6D}" destId="{2CDD64CE-37DF-4E14-83B8-769D6C58546D}" srcOrd="4" destOrd="0" parTransId="{7FBFFD9A-F00A-4B08-AD39-9FD4E67AA227}" sibTransId="{BE777BFF-35E1-4BAA-A9A6-B9ECFD460955}"/>
    <dgm:cxn modelId="{3566387D-085E-4E6B-8C45-B180234F77A3}" srcId="{31FE611F-9353-4A45-B1FF-EC639D50CF6D}" destId="{08B1F1C7-4755-4A7A-9041-085837FEC8AF}" srcOrd="1" destOrd="0" parTransId="{3F4F77B5-03A8-44FE-BAA1-8C1CE7C4585C}" sibTransId="{D260BDC9-2A11-4661-A632-FFB158F30600}"/>
    <dgm:cxn modelId="{7C2E4085-7407-416D-A627-7D5D873AC46C}" type="presParOf" srcId="{287559D7-7493-4087-A360-540D09858453}" destId="{6D79FF0B-D781-484E-990C-CEA92D379AC4}" srcOrd="0" destOrd="0" presId="urn:microsoft.com/office/officeart/2005/8/layout/vList2"/>
    <dgm:cxn modelId="{FEC5B331-8C53-4BF4-B6F4-2C08430993D2}" type="presParOf" srcId="{287559D7-7493-4087-A360-540D09858453}" destId="{EDD3FD6B-DD03-4DFB-97AD-5DAA3CA88323}" srcOrd="1" destOrd="0" presId="urn:microsoft.com/office/officeart/2005/8/layout/vList2"/>
    <dgm:cxn modelId="{6ABAB69A-6271-4373-A704-3CA9FBF9F071}" type="presParOf" srcId="{287559D7-7493-4087-A360-540D09858453}" destId="{947A8498-5A3D-4D91-BE44-55BD276032DE}" srcOrd="2" destOrd="0" presId="urn:microsoft.com/office/officeart/2005/8/layout/vList2"/>
    <dgm:cxn modelId="{5E32EFE2-38BF-4CA4-849A-7E0D46DC72C4}" type="presParOf" srcId="{287559D7-7493-4087-A360-540D09858453}" destId="{B278A202-2258-47DB-B6E4-9466DE5B10BF}" srcOrd="3" destOrd="0" presId="urn:microsoft.com/office/officeart/2005/8/layout/vList2"/>
    <dgm:cxn modelId="{475EC81E-22DE-4253-8A71-C4440D377090}" type="presParOf" srcId="{287559D7-7493-4087-A360-540D09858453}" destId="{B241C60F-7037-46A7-BC1C-4C5672F67198}" srcOrd="4" destOrd="0" presId="urn:microsoft.com/office/officeart/2005/8/layout/vList2"/>
    <dgm:cxn modelId="{86AFF1B2-AC9B-4AD1-B825-1C557C7F8BF6}" type="presParOf" srcId="{287559D7-7493-4087-A360-540D09858453}" destId="{CBFBE00B-2E30-477E-993B-00750425124E}" srcOrd="5" destOrd="0" presId="urn:microsoft.com/office/officeart/2005/8/layout/vList2"/>
    <dgm:cxn modelId="{354D2FE0-34A8-444B-A17A-5BE99DA320AD}" type="presParOf" srcId="{287559D7-7493-4087-A360-540D09858453}" destId="{D0040ECC-7B49-428F-94D4-5B668EE111FF}" srcOrd="6" destOrd="0" presId="urn:microsoft.com/office/officeart/2005/8/layout/vList2"/>
    <dgm:cxn modelId="{04DAEA89-C925-40E8-883B-198D3FB18D16}" type="presParOf" srcId="{287559D7-7493-4087-A360-540D09858453}" destId="{B840FC9D-FF10-49FF-B508-9CBE13581266}" srcOrd="7" destOrd="0" presId="urn:microsoft.com/office/officeart/2005/8/layout/vList2"/>
    <dgm:cxn modelId="{1DF4E3D8-1BFF-4302-97A6-8D7322D6FB4C}" type="presParOf" srcId="{287559D7-7493-4087-A360-540D09858453}" destId="{D0FB52A2-63CE-4B5A-8692-3D8D6A69C1A1}" srcOrd="8" destOrd="0" presId="urn:microsoft.com/office/officeart/2005/8/layout/vList2"/>
    <dgm:cxn modelId="{1F779EE3-8087-4F96-8DB0-59FDF8481D29}" type="presParOf" srcId="{287559D7-7493-4087-A360-540D09858453}" destId="{348FB0EB-7DB9-40FD-ADE3-9854439F4F02}" srcOrd="9" destOrd="0" presId="urn:microsoft.com/office/officeart/2005/8/layout/vList2"/>
    <dgm:cxn modelId="{A5081044-6FC7-426B-80D0-2785B42BFE40}" type="presParOf" srcId="{287559D7-7493-4087-A360-540D09858453}" destId="{3A6BD48D-D77D-4EAA-82B5-56DF717503A7}" srcOrd="10" destOrd="0" presId="urn:microsoft.com/office/officeart/2005/8/layout/vList2"/>
    <dgm:cxn modelId="{DB822DA8-EB24-4B8E-A10F-5EEB8AB1C95F}" type="presParOf" srcId="{287559D7-7493-4087-A360-540D09858453}" destId="{D783200B-5D11-4155-8A59-B7F94AA82D8D}" srcOrd="11" destOrd="0" presId="urn:microsoft.com/office/officeart/2005/8/layout/vList2"/>
    <dgm:cxn modelId="{A0827B22-EC11-48C1-9449-AC4E24DB50E2}" type="presParOf" srcId="{287559D7-7493-4087-A360-540D09858453}" destId="{735BDAFC-CEBB-4726-BDD2-AF3E39CF8F9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9FF0B-D781-484E-990C-CEA92D379AC4}">
      <dsp:nvSpPr>
        <dsp:cNvPr id="0" name=""/>
        <dsp:cNvSpPr/>
      </dsp:nvSpPr>
      <dsp:spPr>
        <a:xfrm>
          <a:off x="0" y="703295"/>
          <a:ext cx="6011332" cy="599625"/>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TAX CUTS AND JOBS ACT</a:t>
          </a:r>
          <a:endParaRPr lang="en-US" sz="2500" kern="1200" dirty="0"/>
        </a:p>
      </dsp:txBody>
      <dsp:txXfrm>
        <a:off x="29271" y="732566"/>
        <a:ext cx="5952790" cy="541083"/>
      </dsp:txXfrm>
    </dsp:sp>
    <dsp:sp modelId="{947A8498-5A3D-4D91-BE44-55BD276032DE}">
      <dsp:nvSpPr>
        <dsp:cNvPr id="0" name=""/>
        <dsp:cNvSpPr/>
      </dsp:nvSpPr>
      <dsp:spPr>
        <a:xfrm>
          <a:off x="0" y="1421101"/>
          <a:ext cx="6011332" cy="599625"/>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RECENT DEVELOPMENTS</a:t>
          </a:r>
          <a:endParaRPr lang="en-US" sz="2500" kern="1200" dirty="0"/>
        </a:p>
      </dsp:txBody>
      <dsp:txXfrm>
        <a:off x="29271" y="1450372"/>
        <a:ext cx="5952790" cy="541083"/>
      </dsp:txXfrm>
    </dsp:sp>
    <dsp:sp modelId="{B241C60F-7037-46A7-BC1C-4C5672F67198}">
      <dsp:nvSpPr>
        <dsp:cNvPr id="0" name=""/>
        <dsp:cNvSpPr/>
      </dsp:nvSpPr>
      <dsp:spPr>
        <a:xfrm>
          <a:off x="0" y="2111201"/>
          <a:ext cx="6011332" cy="599625"/>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CHANGES TO TAX FORMS</a:t>
          </a:r>
          <a:endParaRPr lang="en-US" sz="2500" kern="1200" dirty="0"/>
        </a:p>
      </dsp:txBody>
      <dsp:txXfrm>
        <a:off x="29271" y="2140472"/>
        <a:ext cx="5952790" cy="541083"/>
      </dsp:txXfrm>
    </dsp:sp>
    <dsp:sp modelId="{D0040ECC-7B49-428F-94D4-5B668EE111FF}">
      <dsp:nvSpPr>
        <dsp:cNvPr id="0" name=""/>
        <dsp:cNvSpPr/>
      </dsp:nvSpPr>
      <dsp:spPr>
        <a:xfrm>
          <a:off x="0" y="2818982"/>
          <a:ext cx="6011332" cy="599625"/>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NOTICE 2016-66</a:t>
          </a:r>
          <a:endParaRPr lang="en-US" sz="2500" kern="1200" dirty="0"/>
        </a:p>
      </dsp:txBody>
      <dsp:txXfrm>
        <a:off x="29271" y="2848253"/>
        <a:ext cx="5952790" cy="541083"/>
      </dsp:txXfrm>
    </dsp:sp>
    <dsp:sp modelId="{D0FB52A2-63CE-4B5A-8692-3D8D6A69C1A1}">
      <dsp:nvSpPr>
        <dsp:cNvPr id="0" name=""/>
        <dsp:cNvSpPr/>
      </dsp:nvSpPr>
      <dsp:spPr>
        <a:xfrm>
          <a:off x="0" y="3490607"/>
          <a:ext cx="6011332" cy="599625"/>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SECTION 953(d)</a:t>
          </a:r>
          <a:endParaRPr lang="en-US" sz="2500" kern="1200" dirty="0"/>
        </a:p>
      </dsp:txBody>
      <dsp:txXfrm>
        <a:off x="29271" y="3519878"/>
        <a:ext cx="5952790" cy="541083"/>
      </dsp:txXfrm>
    </dsp:sp>
    <dsp:sp modelId="{3A6BD48D-D77D-4EAA-82B5-56DF717503A7}">
      <dsp:nvSpPr>
        <dsp:cNvPr id="0" name=""/>
        <dsp:cNvSpPr/>
      </dsp:nvSpPr>
      <dsp:spPr>
        <a:xfrm>
          <a:off x="0" y="4124774"/>
          <a:ext cx="6011332" cy="599625"/>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CASES</a:t>
          </a:r>
          <a:endParaRPr lang="en-US" sz="2500" kern="1200" dirty="0"/>
        </a:p>
      </dsp:txBody>
      <dsp:txXfrm>
        <a:off x="29271" y="4154045"/>
        <a:ext cx="5952790" cy="541083"/>
      </dsp:txXfrm>
    </dsp:sp>
    <dsp:sp modelId="{735BDAFC-CEBB-4726-BDD2-AF3E39CF8F9E}">
      <dsp:nvSpPr>
        <dsp:cNvPr id="0" name=""/>
        <dsp:cNvSpPr/>
      </dsp:nvSpPr>
      <dsp:spPr>
        <a:xfrm>
          <a:off x="0" y="0"/>
          <a:ext cx="6011332" cy="599625"/>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SECTION </a:t>
          </a:r>
          <a:r>
            <a:rPr lang="en-US" sz="2500" kern="1200" dirty="0" smtClean="0"/>
            <a:t>831(b) UPDATE</a:t>
          </a:r>
          <a:endParaRPr lang="en-US" sz="2500" kern="1200" dirty="0"/>
        </a:p>
      </dsp:txBody>
      <dsp:txXfrm>
        <a:off x="29271" y="29271"/>
        <a:ext cx="5952790"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sz="quarter" idx="1"/>
          </p:nvPr>
        </p:nvSpPr>
        <p:spPr>
          <a:xfrm>
            <a:off x="3978132" y="1"/>
            <a:ext cx="3043343" cy="465455"/>
          </a:xfrm>
          <a:prstGeom prst="rect">
            <a:avLst/>
          </a:prstGeom>
        </p:spPr>
        <p:txBody>
          <a:bodyPr vert="horz" lIns="93312" tIns="46656" rIns="93312" bIns="46656" rtlCol="0"/>
          <a:lstStyle>
            <a:lvl1pPr algn="r">
              <a:defRPr sz="1200"/>
            </a:lvl1pPr>
          </a:lstStyle>
          <a:p>
            <a:fld id="{57A85375-11ED-4C2E-A4FB-38D9ACF1757D}" type="datetimeFigureOut">
              <a:rPr lang="en-US" smtClean="0"/>
              <a:t>9/18/2019</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2" tIns="46656" rIns="93312" bIns="466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2" tIns="46656" rIns="93312" bIns="46656" rtlCol="0" anchor="b"/>
          <a:lstStyle>
            <a:lvl1pPr algn="r">
              <a:defRPr sz="1200"/>
            </a:lvl1pPr>
          </a:lstStyle>
          <a:p>
            <a:fld id="{ABFBB1BE-002E-4D4D-88F7-80ACB1DD1EDF}" type="slidenum">
              <a:rPr lang="en-US" smtClean="0"/>
              <a:t>‹#›</a:t>
            </a:fld>
            <a:endParaRPr lang="en-US" dirty="0"/>
          </a:p>
        </p:txBody>
      </p:sp>
    </p:spTree>
    <p:extLst>
      <p:ext uri="{BB962C8B-B14F-4D97-AF65-F5344CB8AC3E}">
        <p14:creationId xmlns:p14="http://schemas.microsoft.com/office/powerpoint/2010/main" val="2663285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7F12332-44F8-4FBA-B796-36C6E04C5949}" type="datetimeFigureOut">
              <a:rPr lang="en-US" smtClean="0"/>
              <a:t>9/18/2019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C484FD5-CCEC-48A6-BD9E-69B29AE374F0}" type="slidenum">
              <a:rPr lang="en-US" smtClean="0"/>
              <a:t>‹#›</a:t>
            </a:fld>
            <a:endParaRPr lang="en-US"/>
          </a:p>
        </p:txBody>
      </p:sp>
    </p:spTree>
    <p:extLst>
      <p:ext uri="{BB962C8B-B14F-4D97-AF65-F5344CB8AC3E}">
        <p14:creationId xmlns:p14="http://schemas.microsoft.com/office/powerpoint/2010/main" val="132740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16F02-5A06-49D1-BDA9-7620AF179572}" type="slidenum">
              <a:rPr lang="en-US" smtClean="0"/>
              <a:t>2</a:t>
            </a:fld>
            <a:endParaRPr lang="en-US"/>
          </a:p>
        </p:txBody>
      </p:sp>
    </p:spTree>
    <p:extLst>
      <p:ext uri="{BB962C8B-B14F-4D97-AF65-F5344CB8AC3E}">
        <p14:creationId xmlns:p14="http://schemas.microsoft.com/office/powerpoint/2010/main" val="144345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16F02-5A06-49D1-BDA9-7620AF179572}" type="slidenum">
              <a:rPr lang="en-US" smtClean="0"/>
              <a:t>42</a:t>
            </a:fld>
            <a:endParaRPr lang="en-US"/>
          </a:p>
        </p:txBody>
      </p:sp>
    </p:spTree>
    <p:extLst>
      <p:ext uri="{BB962C8B-B14F-4D97-AF65-F5344CB8AC3E}">
        <p14:creationId xmlns:p14="http://schemas.microsoft.com/office/powerpoint/2010/main" val="38759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lines and text in the chart are editable.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6AB164-AD19-BB4B-BAF5-34F3B617C7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568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46100" y="0"/>
            <a:ext cx="7950200" cy="2514600"/>
          </a:xfrm>
          <a:prstGeom prst="rect">
            <a:avLst/>
          </a:prstGeom>
        </p:spPr>
        <p:txBody>
          <a:bodyPr vert="horz" lIns="91440" tIns="45720" rIns="91440" bIns="45720" rtlCol="0" anchor="ctr">
            <a:normAutofit/>
          </a:bodyPr>
          <a:lstStyle>
            <a:lvl1pPr algn="l">
              <a:defRPr b="1"/>
            </a:lvl1pPr>
          </a:lstStyle>
          <a:p>
            <a:r>
              <a:rPr lang="en-US" dirty="0" smtClean="0"/>
              <a:t>Click to edit Master title style</a:t>
            </a:r>
            <a:endParaRPr lang="en-US" dirty="0"/>
          </a:p>
        </p:txBody>
      </p:sp>
      <p:sp>
        <p:nvSpPr>
          <p:cNvPr id="3" name="Rectangle 2"/>
          <p:cNvSpPr/>
          <p:nvPr userDrawn="1"/>
        </p:nvSpPr>
        <p:spPr>
          <a:xfrm>
            <a:off x="8382000" y="6540500"/>
            <a:ext cx="457200"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1113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1F8AAD-849F-3348-BDDC-7CBFAAC6EFF3}" type="datetimeFigureOut">
              <a:rPr lang="en-US" smtClean="0"/>
              <a:pPr/>
              <a:t>9/18/2019</a:t>
            </a:fld>
            <a:endParaRPr lang="en-US" dirty="0"/>
          </a:p>
        </p:txBody>
      </p:sp>
      <p:sp>
        <p:nvSpPr>
          <p:cNvPr id="5" name="Title 1"/>
          <p:cNvSpPr>
            <a:spLocks noGrp="1"/>
          </p:cNvSpPr>
          <p:nvPr>
            <p:ph type="title"/>
          </p:nvPr>
        </p:nvSpPr>
        <p:spPr>
          <a:xfrm>
            <a:off x="457200" y="1285875"/>
            <a:ext cx="8229600" cy="723900"/>
          </a:xfrm>
        </p:spPr>
        <p:txBody>
          <a:bodyPr/>
          <a:lstStyle>
            <a:lvl1pPr algn="ctr">
              <a:defRPr b="1">
                <a:solidFill>
                  <a:srgbClr val="FFC000"/>
                </a:solidFill>
              </a:defRPr>
            </a:lvl1pPr>
          </a:lstStyle>
          <a:p>
            <a:r>
              <a:rPr lang="en-US" dirty="0"/>
              <a:t>Click to edit Master title style</a:t>
            </a:r>
          </a:p>
        </p:txBody>
      </p:sp>
    </p:spTree>
    <p:extLst>
      <p:ext uri="{BB962C8B-B14F-4D97-AF65-F5344CB8AC3E}">
        <p14:creationId xmlns:p14="http://schemas.microsoft.com/office/powerpoint/2010/main" val="68455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37106" y="0"/>
            <a:ext cx="8349694" cy="101919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260533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1F8AAD-849F-3348-BDDC-7CBFAAC6EFF3}"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91A4B-93BF-614A-9AC4-613CD829AD4D}" type="slidenum">
              <a:rPr lang="en-US" smtClean="0"/>
              <a:pPr/>
              <a:t>‹#›</a:t>
            </a:fld>
            <a:endParaRPr lang="en-US"/>
          </a:p>
        </p:txBody>
      </p:sp>
      <p:sp>
        <p:nvSpPr>
          <p:cNvPr id="7" name="Title Placeholder 1"/>
          <p:cNvSpPr>
            <a:spLocks noGrp="1"/>
          </p:cNvSpPr>
          <p:nvPr>
            <p:ph type="title"/>
          </p:nvPr>
        </p:nvSpPr>
        <p:spPr>
          <a:xfrm>
            <a:off x="337106" y="0"/>
            <a:ext cx="8349694" cy="101919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2868502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1F8AAD-849F-3348-BDDC-7CBFAAC6EFF3}"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91A4B-93BF-614A-9AC4-613CD829AD4D}" type="slidenum">
              <a:rPr lang="en-US" smtClean="0"/>
              <a:pPr/>
              <a:t>‹#›</a:t>
            </a:fld>
            <a:endParaRPr lang="en-US"/>
          </a:p>
        </p:txBody>
      </p:sp>
      <p:sp>
        <p:nvSpPr>
          <p:cNvPr id="9" name="Title 1"/>
          <p:cNvSpPr>
            <a:spLocks noGrp="1"/>
          </p:cNvSpPr>
          <p:nvPr>
            <p:ph type="title"/>
          </p:nvPr>
        </p:nvSpPr>
        <p:spPr>
          <a:xfrm>
            <a:off x="337106" y="0"/>
            <a:ext cx="8349694" cy="1019194"/>
          </a:xfrm>
        </p:spPr>
        <p:txBody>
          <a:bodyPr>
            <a:normAutofit/>
          </a:bodyPr>
          <a:lstStyle>
            <a:lvl1pPr>
              <a:defRPr sz="2500" cap="all"/>
            </a:lvl1pPr>
          </a:lstStyle>
          <a:p>
            <a:r>
              <a:rPr lang="en-US" dirty="0"/>
              <a:t>Click to edit Master title style</a:t>
            </a:r>
          </a:p>
        </p:txBody>
      </p:sp>
    </p:spTree>
    <p:extLst>
      <p:ext uri="{BB962C8B-B14F-4D97-AF65-F5344CB8AC3E}">
        <p14:creationId xmlns:p14="http://schemas.microsoft.com/office/powerpoint/2010/main" val="220906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106" y="0"/>
            <a:ext cx="8349694" cy="1019194"/>
          </a:xfrm>
        </p:spPr>
        <p:txBody>
          <a:bodyPr/>
          <a:lstStyle/>
          <a:p>
            <a:r>
              <a:rPr lang="en-US"/>
              <a:t>Click to edit Master title style</a:t>
            </a:r>
          </a:p>
        </p:txBody>
      </p:sp>
    </p:spTree>
    <p:extLst>
      <p:ext uri="{BB962C8B-B14F-4D97-AF65-F5344CB8AC3E}">
        <p14:creationId xmlns:p14="http://schemas.microsoft.com/office/powerpoint/2010/main" val="2158619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95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AC1F8AAD-849F-3348-BDDC-7CBFAAC6EFF3}" type="datetimeFigureOut">
              <a:rPr lang="en-US" smtClean="0"/>
              <a:pPr/>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42203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1F8AAD-849F-3348-BDDC-7CBFAAC6EFF3}"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3954565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F8AAD-849F-3348-BDDC-7CBFAAC6EFF3}" type="datetimeFigureOut">
              <a:rPr lang="en-US" smtClean="0"/>
              <a:pPr/>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91A4B-93BF-614A-9AC4-613CD829AD4D}" type="slidenum">
              <a:rPr lang="en-US" smtClean="0"/>
              <a:pPr/>
              <a:t>‹#›</a:t>
            </a:fld>
            <a:endParaRPr lang="en-US"/>
          </a:p>
        </p:txBody>
      </p:sp>
      <p:sp>
        <p:nvSpPr>
          <p:cNvPr id="6" name="Title 1"/>
          <p:cNvSpPr>
            <a:spLocks noGrp="1"/>
          </p:cNvSpPr>
          <p:nvPr>
            <p:ph type="title"/>
          </p:nvPr>
        </p:nvSpPr>
        <p:spPr>
          <a:xfrm>
            <a:off x="337106" y="0"/>
            <a:ext cx="8349694" cy="1019194"/>
          </a:xfrm>
        </p:spPr>
        <p:txBody>
          <a:bodyPr/>
          <a:lstStyle/>
          <a:p>
            <a:r>
              <a:rPr lang="en-US" dirty="0"/>
              <a:t>Click to edit Master title style</a:t>
            </a:r>
          </a:p>
        </p:txBody>
      </p:sp>
    </p:spTree>
    <p:extLst>
      <p:ext uri="{BB962C8B-B14F-4D97-AF65-F5344CB8AC3E}">
        <p14:creationId xmlns:p14="http://schemas.microsoft.com/office/powerpoint/2010/main" val="421603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1F8AAD-849F-3348-BDDC-7CBFAAC6EFF3}" type="datetimeFigureOut">
              <a:rPr lang="en-US" smtClean="0"/>
              <a:pPr/>
              <a:t>9/18/2019</a:t>
            </a:fld>
            <a:endParaRPr lang="en-US" dirty="0"/>
          </a:p>
        </p:txBody>
      </p:sp>
      <p:sp>
        <p:nvSpPr>
          <p:cNvPr id="12" name="Text Placeholder 2"/>
          <p:cNvSpPr>
            <a:spLocks noGrp="1"/>
          </p:cNvSpPr>
          <p:nvPr>
            <p:ph idx="1"/>
          </p:nvPr>
        </p:nvSpPr>
        <p:spPr>
          <a:xfrm>
            <a:off x="457200" y="1244600"/>
            <a:ext cx="8229600" cy="43053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200" y="0"/>
            <a:ext cx="8229600" cy="723900"/>
          </a:xfrm>
        </p:spPr>
        <p:txBody>
          <a:bodyPr/>
          <a:lstStyle>
            <a:lvl1pPr>
              <a:defRPr b="1"/>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106" y="1435099"/>
            <a:ext cx="8349694" cy="43743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C1F8AAD-849F-3348-BDDC-7CBFAAC6EFF3}"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91A4B-93BF-614A-9AC4-613CD829AD4D}" type="slidenum">
              <a:rPr lang="en-US" smtClean="0"/>
              <a:pPr/>
              <a:t>‹#›</a:t>
            </a:fld>
            <a:endParaRPr lang="en-US"/>
          </a:p>
        </p:txBody>
      </p:sp>
      <p:sp>
        <p:nvSpPr>
          <p:cNvPr id="9" name="Title 1"/>
          <p:cNvSpPr>
            <a:spLocks noGrp="1"/>
          </p:cNvSpPr>
          <p:nvPr>
            <p:ph type="title"/>
          </p:nvPr>
        </p:nvSpPr>
        <p:spPr>
          <a:xfrm>
            <a:off x="337106" y="0"/>
            <a:ext cx="8349694" cy="1019194"/>
          </a:xfrm>
        </p:spPr>
        <p:txBody>
          <a:bodyPr/>
          <a:lstStyle/>
          <a:p>
            <a:r>
              <a:rPr lang="en-US" dirty="0"/>
              <a:t>Click to edit Master title style</a:t>
            </a:r>
          </a:p>
        </p:txBody>
      </p:sp>
    </p:spTree>
    <p:extLst>
      <p:ext uri="{BB962C8B-B14F-4D97-AF65-F5344CB8AC3E}">
        <p14:creationId xmlns:p14="http://schemas.microsoft.com/office/powerpoint/2010/main" val="385121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C1F8AAD-849F-3348-BDDC-7CBFAAC6EFF3}"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2992715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337106" y="0"/>
            <a:ext cx="8349694" cy="1019194"/>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3B57"/>
                </a:solidFill>
                <a:effectLst/>
                <a:uLnTx/>
                <a:uFillTx/>
                <a:latin typeface="+mn-lt"/>
                <a:ea typeface="+mj-ea"/>
                <a:cs typeface="Calibri"/>
              </a:rPr>
              <a:t>Timing &amp; Transition </a:t>
            </a:r>
            <a:endParaRPr kumimoji="0" lang="en-US" sz="2500" b="1" i="0" u="none" strike="noStrike" kern="1200" cap="all" spc="0" normalizeH="0" baseline="0" noProof="0" dirty="0">
              <a:ln>
                <a:noFill/>
              </a:ln>
              <a:solidFill>
                <a:srgbClr val="003B57"/>
              </a:solidFill>
              <a:effectLst/>
              <a:uLnTx/>
              <a:uFillTx/>
              <a:latin typeface="Calibri"/>
              <a:ea typeface="+mj-ea"/>
              <a:cs typeface="Calibri"/>
            </a:endParaRPr>
          </a:p>
        </p:txBody>
      </p:sp>
    </p:spTree>
    <p:extLst>
      <p:ext uri="{BB962C8B-B14F-4D97-AF65-F5344CB8AC3E}">
        <p14:creationId xmlns:p14="http://schemas.microsoft.com/office/powerpoint/2010/main" val="1354462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1F8AAD-849F-3348-BDDC-7CBFAAC6EFF3}"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1185078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1F8AAD-849F-3348-BDDC-7CBFAAC6EFF3}"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1780518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37106" y="0"/>
            <a:ext cx="8349694" cy="101919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2488701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1F8AAD-849F-3348-BDDC-7CBFAAC6EFF3}"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91A4B-93BF-614A-9AC4-613CD829AD4D}" type="slidenum">
              <a:rPr lang="en-US" smtClean="0"/>
              <a:pPr/>
              <a:t>‹#›</a:t>
            </a:fld>
            <a:endParaRPr lang="en-US"/>
          </a:p>
        </p:txBody>
      </p:sp>
      <p:sp>
        <p:nvSpPr>
          <p:cNvPr id="7" name="Title Placeholder 1"/>
          <p:cNvSpPr>
            <a:spLocks noGrp="1"/>
          </p:cNvSpPr>
          <p:nvPr>
            <p:ph type="title"/>
          </p:nvPr>
        </p:nvSpPr>
        <p:spPr>
          <a:xfrm>
            <a:off x="337106" y="0"/>
            <a:ext cx="8349694" cy="1019194"/>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4120121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1F8AAD-849F-3348-BDDC-7CBFAAC6EFF3}"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91A4B-93BF-614A-9AC4-613CD829AD4D}" type="slidenum">
              <a:rPr lang="en-US" smtClean="0"/>
              <a:pPr/>
              <a:t>‹#›</a:t>
            </a:fld>
            <a:endParaRPr lang="en-US"/>
          </a:p>
        </p:txBody>
      </p:sp>
      <p:sp>
        <p:nvSpPr>
          <p:cNvPr id="9" name="Title 1"/>
          <p:cNvSpPr>
            <a:spLocks noGrp="1"/>
          </p:cNvSpPr>
          <p:nvPr>
            <p:ph type="title"/>
          </p:nvPr>
        </p:nvSpPr>
        <p:spPr>
          <a:xfrm>
            <a:off x="337106" y="0"/>
            <a:ext cx="8349694" cy="1019194"/>
          </a:xfrm>
        </p:spPr>
        <p:txBody>
          <a:bodyPr>
            <a:normAutofit/>
          </a:bodyPr>
          <a:lstStyle>
            <a:lvl1pPr>
              <a:defRPr sz="2500" cap="all"/>
            </a:lvl1pPr>
          </a:lstStyle>
          <a:p>
            <a:r>
              <a:rPr lang="en-US" dirty="0"/>
              <a:t>Click to edit Master title style</a:t>
            </a:r>
          </a:p>
        </p:txBody>
      </p:sp>
    </p:spTree>
    <p:extLst>
      <p:ext uri="{BB962C8B-B14F-4D97-AF65-F5344CB8AC3E}">
        <p14:creationId xmlns:p14="http://schemas.microsoft.com/office/powerpoint/2010/main" val="2722258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106" y="0"/>
            <a:ext cx="8349694" cy="1019194"/>
          </a:xfrm>
        </p:spPr>
        <p:txBody>
          <a:bodyPr/>
          <a:lstStyle/>
          <a:p>
            <a:r>
              <a:rPr lang="en-US"/>
              <a:t>Click to edit Master title style</a:t>
            </a:r>
          </a:p>
        </p:txBody>
      </p:sp>
    </p:spTree>
    <p:extLst>
      <p:ext uri="{BB962C8B-B14F-4D97-AF65-F5344CB8AC3E}">
        <p14:creationId xmlns:p14="http://schemas.microsoft.com/office/powerpoint/2010/main" val="1799021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686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44600"/>
            <a:ext cx="4038600" cy="4305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44600"/>
            <a:ext cx="4038600" cy="4305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553200"/>
            <a:ext cx="2349500" cy="304800"/>
          </a:xfrm>
        </p:spPr>
        <p:txBody>
          <a:bodyPr/>
          <a:lstStyle/>
          <a:p>
            <a:fld id="{AC1F8AAD-849F-3348-BDDC-7CBFAAC6EFF3}" type="datetimeFigureOut">
              <a:rPr lang="en-US" smtClean="0"/>
              <a:pPr/>
              <a:t>9/18/2019</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AC1F8AAD-849F-3348-BDDC-7CBFAAC6EFF3}" type="datetimeFigureOut">
              <a:rPr lang="en-US" smtClean="0"/>
              <a:pPr/>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2181985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1F8AAD-849F-3348-BDDC-7CBFAAC6EFF3}"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3250846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F8AAD-849F-3348-BDDC-7CBFAAC6EFF3}" type="datetimeFigureOut">
              <a:rPr lang="en-US" smtClean="0"/>
              <a:pPr/>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91A4B-93BF-614A-9AC4-613CD829AD4D}" type="slidenum">
              <a:rPr lang="en-US" smtClean="0"/>
              <a:pPr/>
              <a:t>‹#›</a:t>
            </a:fld>
            <a:endParaRPr lang="en-US"/>
          </a:p>
        </p:txBody>
      </p:sp>
      <p:sp>
        <p:nvSpPr>
          <p:cNvPr id="6" name="Title 1"/>
          <p:cNvSpPr>
            <a:spLocks noGrp="1"/>
          </p:cNvSpPr>
          <p:nvPr>
            <p:ph type="title"/>
          </p:nvPr>
        </p:nvSpPr>
        <p:spPr>
          <a:xfrm>
            <a:off x="337106" y="0"/>
            <a:ext cx="8349694" cy="1019194"/>
          </a:xfrm>
        </p:spPr>
        <p:txBody>
          <a:bodyPr/>
          <a:lstStyle/>
          <a:p>
            <a:r>
              <a:rPr lang="en-US" dirty="0"/>
              <a:t>Click to edit Master title style</a:t>
            </a:r>
          </a:p>
        </p:txBody>
      </p:sp>
    </p:spTree>
    <p:extLst>
      <p:ext uri="{BB962C8B-B14F-4D97-AF65-F5344CB8AC3E}">
        <p14:creationId xmlns:p14="http://schemas.microsoft.com/office/powerpoint/2010/main" val="3308627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106" y="1435099"/>
            <a:ext cx="8349694" cy="43743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C1F8AAD-849F-3348-BDDC-7CBFAAC6EFF3}"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91A4B-93BF-614A-9AC4-613CD829AD4D}" type="slidenum">
              <a:rPr lang="en-US" smtClean="0"/>
              <a:pPr/>
              <a:t>‹#›</a:t>
            </a:fld>
            <a:endParaRPr lang="en-US"/>
          </a:p>
        </p:txBody>
      </p:sp>
      <p:sp>
        <p:nvSpPr>
          <p:cNvPr id="9" name="Title 1"/>
          <p:cNvSpPr>
            <a:spLocks noGrp="1"/>
          </p:cNvSpPr>
          <p:nvPr>
            <p:ph type="title"/>
          </p:nvPr>
        </p:nvSpPr>
        <p:spPr>
          <a:xfrm>
            <a:off x="337106" y="0"/>
            <a:ext cx="8349694" cy="1019194"/>
          </a:xfrm>
        </p:spPr>
        <p:txBody>
          <a:bodyPr/>
          <a:lstStyle/>
          <a:p>
            <a:r>
              <a:rPr lang="en-US" dirty="0"/>
              <a:t>Click to edit Master title style</a:t>
            </a:r>
          </a:p>
        </p:txBody>
      </p:sp>
    </p:spTree>
    <p:extLst>
      <p:ext uri="{BB962C8B-B14F-4D97-AF65-F5344CB8AC3E}">
        <p14:creationId xmlns:p14="http://schemas.microsoft.com/office/powerpoint/2010/main" val="830872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AC1F8AAD-849F-3348-BDDC-7CBFAAC6EFF3}"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2663238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337106" y="0"/>
            <a:ext cx="8349694" cy="1019194"/>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3B57"/>
                </a:solidFill>
                <a:effectLst/>
                <a:uLnTx/>
                <a:uFillTx/>
                <a:latin typeface="+mn-lt"/>
                <a:ea typeface="+mj-ea"/>
                <a:cs typeface="Calibri"/>
              </a:rPr>
              <a:t>Timing &amp; Transition </a:t>
            </a:r>
            <a:endParaRPr kumimoji="0" lang="en-US" sz="2500" b="1" i="0" u="none" strike="noStrike" kern="1200" cap="all" spc="0" normalizeH="0" baseline="0" noProof="0" dirty="0">
              <a:ln>
                <a:noFill/>
              </a:ln>
              <a:solidFill>
                <a:srgbClr val="003B57"/>
              </a:solidFill>
              <a:effectLst/>
              <a:uLnTx/>
              <a:uFillTx/>
              <a:latin typeface="Calibri"/>
              <a:ea typeface="+mj-ea"/>
              <a:cs typeface="Calibri"/>
            </a:endParaRPr>
          </a:p>
        </p:txBody>
      </p:sp>
    </p:spTree>
    <p:extLst>
      <p:ext uri="{BB962C8B-B14F-4D97-AF65-F5344CB8AC3E}">
        <p14:creationId xmlns:p14="http://schemas.microsoft.com/office/powerpoint/2010/main" val="1344543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1F8AAD-849F-3348-BDDC-7CBFAAC6EFF3}"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3827348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1F8AAD-849F-3348-BDDC-7CBFAAC6EFF3}"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391A4B-93BF-614A-9AC4-613CD829AD4D}" type="slidenum">
              <a:rPr lang="en-US" smtClean="0"/>
              <a:pPr/>
              <a:t>‹#›</a:t>
            </a:fld>
            <a:endParaRPr lang="en-US"/>
          </a:p>
        </p:txBody>
      </p:sp>
    </p:spTree>
    <p:extLst>
      <p:ext uri="{BB962C8B-B14F-4D97-AF65-F5344CB8AC3E}">
        <p14:creationId xmlns:p14="http://schemas.microsoft.com/office/powerpoint/2010/main" val="178803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303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0075"/>
            <a:ext cx="4040188" cy="3679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303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0075"/>
            <a:ext cx="4041775" cy="3679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1F8AAD-849F-3348-BDDC-7CBFAAC6EFF3}" type="datetimeFigureOut">
              <a:rPr lang="en-US" smtClean="0"/>
              <a:pPr/>
              <a:t>9/18/2019</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1F8AAD-849F-3348-BDDC-7CBFAAC6EFF3}" type="datetimeFigureOut">
              <a:rPr lang="en-US" smtClean="0"/>
              <a:pPr/>
              <a:t>9/18/2019</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44600"/>
            <a:ext cx="511175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244600"/>
            <a:ext cx="3008313" cy="4279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C1F8AAD-849F-3348-BDDC-7CBFAAC6EFF3}" type="datetimeFigureOut">
              <a:rPr lang="en-US" smtClean="0"/>
              <a:pPr/>
              <a:t>9/18/2019</a:t>
            </a:fld>
            <a:endParaRPr lang="en-US" dirty="0"/>
          </a:p>
        </p:txBody>
      </p:sp>
      <p:sp>
        <p:nvSpPr>
          <p:cNvPr id="6" name="Title 1"/>
          <p:cNvSpPr>
            <a:spLocks noGrp="1"/>
          </p:cNvSpPr>
          <p:nvPr>
            <p:ph type="title"/>
          </p:nvPr>
        </p:nvSpPr>
        <p:spPr>
          <a:xfrm>
            <a:off x="457200" y="0"/>
            <a:ext cx="8229600" cy="723900"/>
          </a:xfrm>
        </p:spPr>
        <p:txBody>
          <a:bodyPr/>
          <a:lstStyle>
            <a:lvl1pPr>
              <a:defRPr b="1"/>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92536"/>
            <a:ext cx="8301904"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240341"/>
            <a:ext cx="8301904" cy="31791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059274"/>
            <a:ext cx="8301904" cy="4906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C1F8AAD-849F-3348-BDDC-7CBFAAC6EFF3}" type="datetimeFigureOut">
              <a:rPr lang="en-US" smtClean="0"/>
              <a:pPr/>
              <a:t>9/18/2019</a:t>
            </a:fld>
            <a:endParaRPr lang="en-US" dirty="0"/>
          </a:p>
        </p:txBody>
      </p:sp>
      <p:sp>
        <p:nvSpPr>
          <p:cNvPr id="11" name="Title Placeholder 1"/>
          <p:cNvSpPr txBox="1">
            <a:spLocks/>
          </p:cNvSpPr>
          <p:nvPr userDrawn="1"/>
        </p:nvSpPr>
        <p:spPr>
          <a:xfrm>
            <a:off x="457200" y="0"/>
            <a:ext cx="8229600" cy="7239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800" kern="1200">
                <a:solidFill>
                  <a:schemeClr val="accent1"/>
                </a:solidFill>
                <a:latin typeface="+mj-lt"/>
                <a:ea typeface="+mj-ea"/>
                <a:cs typeface="+mj-cs"/>
              </a:defRPr>
            </a:lvl1pPr>
          </a:lstStyle>
          <a:p>
            <a:r>
              <a:rPr lang="en-US" b="1" dirty="0" smtClean="0"/>
              <a:t>Click to edit Master title style</a:t>
            </a:r>
            <a:endParaRPr lang="en-US" b="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rot="10800000">
            <a:off x="457200" y="1244600"/>
            <a:ext cx="8229600" cy="43053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C1F8AAD-849F-3348-BDDC-7CBFAAC6EFF3}" type="datetimeFigureOut">
              <a:rPr lang="en-US" smtClean="0"/>
              <a:pPr/>
              <a:t>9/18/2019</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817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239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44600"/>
            <a:ext cx="8229600" cy="43053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0"/>
            <a:ext cx="44069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AC1F8AAD-849F-3348-BDDC-7CBFAAC6EFF3}" type="datetimeFigureOut">
              <a:rPr lang="en-US" smtClean="0"/>
              <a:pPr/>
              <a:t>9/18/2019</a:t>
            </a:fld>
            <a:endParaRPr lang="en-US" dirty="0"/>
          </a:p>
        </p:txBody>
      </p:sp>
      <p:sp>
        <p:nvSpPr>
          <p:cNvPr id="5" name="Date Placeholder 4"/>
          <p:cNvSpPr txBox="1">
            <a:spLocks/>
          </p:cNvSpPr>
          <p:nvPr userDrawn="1"/>
        </p:nvSpPr>
        <p:spPr>
          <a:xfrm>
            <a:off x="6438900" y="6553200"/>
            <a:ext cx="2349500"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D494CF7-3876-1C42-880F-11BC2C56227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defTabSz="457200" rtl="0" eaLnBrk="1" latinLnBrk="0" hangingPunct="1">
        <a:spcBef>
          <a:spcPct val="0"/>
        </a:spcBef>
        <a:buNone/>
        <a:defRPr sz="38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106" y="0"/>
            <a:ext cx="8349694" cy="10191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91826"/>
            <a:ext cx="8229600" cy="45273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04574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F8AAD-849F-3348-BDDC-7CBFAAC6EFF3}" type="datetimeFigureOut">
              <a:rPr lang="en-US" smtClean="0"/>
              <a:pPr/>
              <a:t>9/18/2019</a:t>
            </a:fld>
            <a:endParaRPr lang="en-US"/>
          </a:p>
        </p:txBody>
      </p:sp>
      <p:sp>
        <p:nvSpPr>
          <p:cNvPr id="5" name="Footer Placeholder 4"/>
          <p:cNvSpPr>
            <a:spLocks noGrp="1"/>
          </p:cNvSpPr>
          <p:nvPr>
            <p:ph type="ftr" sz="quarter" idx="3"/>
          </p:nvPr>
        </p:nvSpPr>
        <p:spPr>
          <a:xfrm>
            <a:off x="3124200" y="604574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0457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91A4B-93BF-614A-9AC4-613CD829AD4D}" type="slidenum">
              <a:rPr lang="en-US" smtClean="0"/>
              <a:pPr/>
              <a:t>‹#›</a:t>
            </a:fld>
            <a:endParaRPr lang="en-US"/>
          </a:p>
        </p:txBody>
      </p:sp>
    </p:spTree>
    <p:extLst>
      <p:ext uri="{BB962C8B-B14F-4D97-AF65-F5344CB8AC3E}">
        <p14:creationId xmlns:p14="http://schemas.microsoft.com/office/powerpoint/2010/main" val="34424269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457200" rtl="0" eaLnBrk="1" latinLnBrk="0" hangingPunct="1">
        <a:spcBef>
          <a:spcPct val="0"/>
        </a:spcBef>
        <a:buNone/>
        <a:defRPr sz="2500" b="1" i="0" kern="1200" cap="all">
          <a:solidFill>
            <a:srgbClr val="003B57"/>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106" y="0"/>
            <a:ext cx="8349694" cy="10191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91826"/>
            <a:ext cx="8229600" cy="45273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04574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F8AAD-849F-3348-BDDC-7CBFAAC6EFF3}" type="datetimeFigureOut">
              <a:rPr lang="en-US" smtClean="0"/>
              <a:pPr/>
              <a:t>9/18/2019</a:t>
            </a:fld>
            <a:endParaRPr lang="en-US"/>
          </a:p>
        </p:txBody>
      </p:sp>
      <p:sp>
        <p:nvSpPr>
          <p:cNvPr id="5" name="Footer Placeholder 4"/>
          <p:cNvSpPr>
            <a:spLocks noGrp="1"/>
          </p:cNvSpPr>
          <p:nvPr>
            <p:ph type="ftr" sz="quarter" idx="3"/>
          </p:nvPr>
        </p:nvSpPr>
        <p:spPr>
          <a:xfrm>
            <a:off x="3124200" y="604574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0457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91A4B-93BF-614A-9AC4-613CD829AD4D}" type="slidenum">
              <a:rPr lang="en-US" smtClean="0"/>
              <a:pPr/>
              <a:t>‹#›</a:t>
            </a:fld>
            <a:endParaRPr lang="en-US"/>
          </a:p>
        </p:txBody>
      </p:sp>
    </p:spTree>
    <p:extLst>
      <p:ext uri="{BB962C8B-B14F-4D97-AF65-F5344CB8AC3E}">
        <p14:creationId xmlns:p14="http://schemas.microsoft.com/office/powerpoint/2010/main" val="12840261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457200" rtl="0" eaLnBrk="1" latinLnBrk="0" hangingPunct="1">
        <a:spcBef>
          <a:spcPct val="0"/>
        </a:spcBef>
        <a:buNone/>
        <a:defRPr sz="2500" b="1" i="0" kern="1200" cap="all">
          <a:solidFill>
            <a:srgbClr val="003B57"/>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
            <a:ext cx="8724900" cy="2867025"/>
          </a:xfrm>
        </p:spPr>
        <p:txBody>
          <a:bodyPr>
            <a:normAutofit/>
          </a:bodyPr>
          <a:lstStyle/>
          <a:p>
            <a:pPr algn="r"/>
            <a:r>
              <a:rPr lang="en-US" sz="4000" dirty="0" smtClean="0"/>
              <a:t>2019 </a:t>
            </a:r>
            <a:r>
              <a:rPr lang="en-US" sz="4000" dirty="0" smtClean="0"/>
              <a:t>Tax </a:t>
            </a:r>
            <a:r>
              <a:rPr lang="en-US" sz="4000" dirty="0" smtClean="0"/>
              <a:t>Update</a:t>
            </a:r>
            <a:br>
              <a:rPr lang="en-US" sz="4000" dirty="0" smtClean="0"/>
            </a:br>
            <a:r>
              <a:rPr lang="en-US" sz="4000" dirty="0" smtClean="0"/>
              <a:t>Alabama Captive Insurance Conference</a:t>
            </a:r>
            <a:r>
              <a:rPr lang="en-US" dirty="0" smtClean="0"/>
              <a:t/>
            </a:r>
            <a:br>
              <a:rPr lang="en-US" dirty="0" smtClean="0"/>
            </a:br>
            <a:r>
              <a:rPr lang="en-US" sz="2000" dirty="0" smtClean="0"/>
              <a:t>September 26</a:t>
            </a:r>
            <a:r>
              <a:rPr lang="en-US" sz="2000" dirty="0" smtClean="0"/>
              <a:t>, </a:t>
            </a:r>
            <a:r>
              <a:rPr lang="en-US" sz="2000" dirty="0" smtClean="0"/>
              <a:t>2019</a:t>
            </a:r>
            <a:br>
              <a:rPr lang="en-US" sz="2000" dirty="0" smtClean="0"/>
            </a:br>
            <a:endParaRPr lang="en-US" sz="2000" dirty="0"/>
          </a:p>
        </p:txBody>
      </p:sp>
    </p:spTree>
    <p:extLst>
      <p:ext uri="{BB962C8B-B14F-4D97-AF65-F5344CB8AC3E}">
        <p14:creationId xmlns:p14="http://schemas.microsoft.com/office/powerpoint/2010/main" val="1570088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3792"/>
            <a:ext cx="8229600" cy="4876800"/>
          </a:xfrm>
        </p:spPr>
        <p:txBody>
          <a:bodyPr>
            <a:normAutofit fontScale="62500" lnSpcReduction="20000"/>
          </a:bodyPr>
          <a:lstStyle/>
          <a:p>
            <a:r>
              <a:rPr lang="en-US" dirty="0" smtClean="0"/>
              <a:t>Taxable income limit</a:t>
            </a:r>
          </a:p>
          <a:p>
            <a:pPr lvl="1"/>
            <a:r>
              <a:rPr lang="en-US" dirty="0" smtClean="0"/>
              <a:t>The </a:t>
            </a:r>
            <a:r>
              <a:rPr lang="en-US" dirty="0"/>
              <a:t>taxable income percentage limitation is the same as the </a:t>
            </a:r>
            <a:r>
              <a:rPr lang="en-US" dirty="0" smtClean="0"/>
              <a:t>DRD </a:t>
            </a:r>
            <a:r>
              <a:rPr lang="en-US" dirty="0"/>
              <a:t>percentage (50% or 65%). </a:t>
            </a:r>
            <a:endParaRPr lang="en-US" dirty="0" smtClean="0"/>
          </a:p>
          <a:p>
            <a:pPr lvl="1"/>
            <a:r>
              <a:rPr lang="en-US" dirty="0" smtClean="0"/>
              <a:t>For </a:t>
            </a:r>
            <a:r>
              <a:rPr lang="en-US" dirty="0"/>
              <a:t>example, if the recipient corporation owns </a:t>
            </a:r>
            <a:r>
              <a:rPr lang="en-US" dirty="0" smtClean="0"/>
              <a:t>less than 20</a:t>
            </a:r>
            <a:r>
              <a:rPr lang="en-US" dirty="0"/>
              <a:t>% (by vote and value) of the </a:t>
            </a:r>
            <a:r>
              <a:rPr lang="en-US" dirty="0" err="1"/>
              <a:t>payor</a:t>
            </a:r>
            <a:r>
              <a:rPr lang="en-US" dirty="0"/>
              <a:t> corporation’s stock, the basic deduction amount is </a:t>
            </a:r>
            <a:r>
              <a:rPr lang="en-US" dirty="0" smtClean="0"/>
              <a:t>50% </a:t>
            </a:r>
            <a:r>
              <a:rPr lang="en-US" dirty="0"/>
              <a:t>of any dividend received, limited to an amount not exceeding </a:t>
            </a:r>
            <a:r>
              <a:rPr lang="en-US" dirty="0" smtClean="0"/>
              <a:t>50% </a:t>
            </a:r>
            <a:r>
              <a:rPr lang="en-US" dirty="0"/>
              <a:t>of the recipient’s taxable income.</a:t>
            </a:r>
          </a:p>
          <a:p>
            <a:pPr lvl="1"/>
            <a:r>
              <a:rPr lang="en-US" dirty="0"/>
              <a:t>The </a:t>
            </a:r>
            <a:r>
              <a:rPr lang="en-US" dirty="0" smtClean="0"/>
              <a:t>limits </a:t>
            </a:r>
            <a:r>
              <a:rPr lang="en-US" dirty="0"/>
              <a:t>are figured without regard to NOL, qualified business income or dividends-received deductions; nontaxable portion of an extraordinary dividend or capital loss carrybacks.</a:t>
            </a:r>
          </a:p>
          <a:p>
            <a:pPr lvl="1"/>
            <a:r>
              <a:rPr lang="en-US" dirty="0"/>
              <a:t>When a corporation sustains an NOL, the above 65% or 50% limitation of taxable income does not apply</a:t>
            </a:r>
            <a:r>
              <a:rPr lang="en-US" dirty="0" smtClean="0"/>
              <a:t>.</a:t>
            </a:r>
          </a:p>
          <a:p>
            <a:r>
              <a:rPr lang="en-US" dirty="0"/>
              <a:t>No deduction is allowed for dividends received from:</a:t>
            </a:r>
          </a:p>
          <a:p>
            <a:pPr lvl="1"/>
            <a:r>
              <a:rPr lang="en-US" dirty="0"/>
              <a:t>REITs for a year in which the trust qualifies for the special REIT tax break.</a:t>
            </a:r>
          </a:p>
          <a:p>
            <a:pPr lvl="1"/>
            <a:r>
              <a:rPr lang="en-US" dirty="0"/>
              <a:t>Corporations exempt from tax.</a:t>
            </a:r>
          </a:p>
          <a:p>
            <a:pPr lvl="1"/>
            <a:r>
              <a:rPr lang="en-US" dirty="0" smtClean="0"/>
              <a:t>Foreign </a:t>
            </a:r>
            <a:r>
              <a:rPr lang="en-US" dirty="0"/>
              <a:t>corporation, unless it is a 10% or greater owned foreign corporation</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dirty="0" smtClean="0"/>
              <a:t>Dividends Received Deduction</a:t>
            </a:r>
            <a:endParaRPr lang="en-US" dirty="0"/>
          </a:p>
        </p:txBody>
      </p:sp>
    </p:spTree>
    <p:extLst>
      <p:ext uri="{BB962C8B-B14F-4D97-AF65-F5344CB8AC3E}">
        <p14:creationId xmlns:p14="http://schemas.microsoft.com/office/powerpoint/2010/main" val="1723305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Dividends Received Deduction</a:t>
            </a:r>
          </a:p>
        </p:txBody>
      </p:sp>
      <p:sp>
        <p:nvSpPr>
          <p:cNvPr id="3" name="Content Placeholder 2"/>
          <p:cNvSpPr>
            <a:spLocks noGrp="1"/>
          </p:cNvSpPr>
          <p:nvPr>
            <p:ph sz="half" idx="1"/>
          </p:nvPr>
        </p:nvSpPr>
        <p:spPr>
          <a:xfrm>
            <a:off x="457200" y="1244600"/>
            <a:ext cx="8229600" cy="1156855"/>
          </a:xfrm>
        </p:spPr>
        <p:txBody>
          <a:bodyPr>
            <a:normAutofit fontScale="55000" lnSpcReduction="20000"/>
          </a:bodyPr>
          <a:lstStyle/>
          <a:p>
            <a:r>
              <a:rPr lang="en-US" dirty="0" smtClean="0"/>
              <a:t>Captive ABC (831(b) election applies) has net investment </a:t>
            </a:r>
            <a:r>
              <a:rPr lang="en-US" dirty="0"/>
              <a:t>income of $15,000 that includes </a:t>
            </a:r>
            <a:r>
              <a:rPr lang="en-US" dirty="0" smtClean="0"/>
              <a:t>$10,000 </a:t>
            </a:r>
            <a:r>
              <a:rPr lang="en-US" dirty="0"/>
              <a:t>of dividend income </a:t>
            </a:r>
            <a:r>
              <a:rPr lang="en-US" dirty="0" smtClean="0"/>
              <a:t>($3,000 </a:t>
            </a:r>
            <a:r>
              <a:rPr lang="en-US" dirty="0"/>
              <a:t>from a </a:t>
            </a:r>
            <a:r>
              <a:rPr lang="en-US" dirty="0" smtClean="0"/>
              <a:t>nonqualified dividends </a:t>
            </a:r>
            <a:r>
              <a:rPr lang="en-US" dirty="0"/>
              <a:t>and </a:t>
            </a:r>
            <a:r>
              <a:rPr lang="en-US" b="1" dirty="0" smtClean="0"/>
              <a:t>$7,000 </a:t>
            </a:r>
            <a:r>
              <a:rPr lang="en-US" b="1" dirty="0"/>
              <a:t>from </a:t>
            </a:r>
            <a:r>
              <a:rPr lang="en-US" b="1" dirty="0" smtClean="0"/>
              <a:t>less </a:t>
            </a:r>
            <a:r>
              <a:rPr lang="en-US" b="1" dirty="0"/>
              <a:t>than 20% owned </a:t>
            </a:r>
            <a:r>
              <a:rPr lang="en-US" b="1" dirty="0" smtClean="0"/>
              <a:t>qualifying corporations</a:t>
            </a:r>
            <a:r>
              <a:rPr lang="en-US" dirty="0" smtClean="0"/>
              <a:t>. Captive ABC’s investment expenses </a:t>
            </a:r>
            <a:r>
              <a:rPr lang="en-US" dirty="0"/>
              <a:t>total $11,000, for net income of $4,000. </a:t>
            </a:r>
            <a:r>
              <a:rPr lang="en-US" dirty="0" smtClean="0"/>
              <a:t>Dividends received deduction and </a:t>
            </a:r>
            <a:r>
              <a:rPr lang="en-US" dirty="0"/>
              <a:t>taxable income are determined as follows</a:t>
            </a:r>
            <a:r>
              <a:rPr lang="en-US" dirty="0" smtClean="0"/>
              <a:t>:</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464006810"/>
              </p:ext>
            </p:extLst>
          </p:nvPr>
        </p:nvGraphicFramePr>
        <p:xfrm>
          <a:off x="1389352" y="2073131"/>
          <a:ext cx="5984342" cy="3791960"/>
        </p:xfrm>
        <a:graphic>
          <a:graphicData uri="http://schemas.openxmlformats.org/presentationml/2006/ole">
            <mc:AlternateContent xmlns:mc="http://schemas.openxmlformats.org/markup-compatibility/2006">
              <mc:Choice xmlns:v="urn:schemas-microsoft-com:vml" Requires="v">
                <p:oleObj spid="_x0000_s4134" name="Worksheet" r:id="rId3" imgW="5737754" imgH="3634599" progId="Excel.Sheet.12">
                  <p:embed/>
                </p:oleObj>
              </mc:Choice>
              <mc:Fallback>
                <p:oleObj name="Worksheet" r:id="rId3" imgW="5737754" imgH="3634599" progId="Excel.Sheet.12">
                  <p:embed/>
                  <p:pic>
                    <p:nvPicPr>
                      <p:cNvPr id="0" name=""/>
                      <p:cNvPicPr/>
                      <p:nvPr/>
                    </p:nvPicPr>
                    <p:blipFill>
                      <a:blip r:embed="rId4"/>
                      <a:stretch>
                        <a:fillRect/>
                      </a:stretch>
                    </p:blipFill>
                    <p:spPr>
                      <a:xfrm>
                        <a:off x="1389352" y="2073131"/>
                        <a:ext cx="5984342" cy="3791960"/>
                      </a:xfrm>
                      <a:prstGeom prst="rect">
                        <a:avLst/>
                      </a:prstGeom>
                    </p:spPr>
                  </p:pic>
                </p:oleObj>
              </mc:Fallback>
            </mc:AlternateContent>
          </a:graphicData>
        </a:graphic>
      </p:graphicFrame>
    </p:spTree>
    <p:extLst>
      <p:ext uri="{BB962C8B-B14F-4D97-AF65-F5344CB8AC3E}">
        <p14:creationId xmlns:p14="http://schemas.microsoft.com/office/powerpoint/2010/main" val="404288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8364"/>
            <a:ext cx="8229600" cy="4673600"/>
          </a:xfrm>
        </p:spPr>
        <p:txBody>
          <a:bodyPr>
            <a:normAutofit fontScale="85000" lnSpcReduction="20000"/>
          </a:bodyPr>
          <a:lstStyle/>
          <a:p>
            <a:r>
              <a:rPr lang="en-US" dirty="0" smtClean="0"/>
              <a:t>Limitation on business interest expense deduction</a:t>
            </a:r>
          </a:p>
          <a:p>
            <a:pPr lvl="1"/>
            <a:r>
              <a:rPr lang="en-US" dirty="0" smtClean="0"/>
              <a:t>The </a:t>
            </a:r>
            <a:r>
              <a:rPr lang="en-US" dirty="0"/>
              <a:t>Act limits the deduction for net interest expense incurred by a business to the sum of business interest income, 30% of adjusted taxable income, and floor plan financing interest. </a:t>
            </a:r>
          </a:p>
          <a:p>
            <a:pPr lvl="1"/>
            <a:r>
              <a:rPr lang="en-US" dirty="0"/>
              <a:t>Businesses with average annual gross receipts of $25 million or less are </a:t>
            </a:r>
            <a:r>
              <a:rPr lang="en-US" dirty="0" smtClean="0"/>
              <a:t>exempt from </a:t>
            </a:r>
            <a:r>
              <a:rPr lang="en-US" dirty="0"/>
              <a:t>the limit. Disallowed interest may be carried forward indefinitely. </a:t>
            </a:r>
          </a:p>
          <a:p>
            <a:pPr lvl="1"/>
            <a:r>
              <a:rPr lang="en-US" dirty="0"/>
              <a:t>The Act allows real property trades or businesses that use the ADS and farming businesses to elect not to be subject to the business interest deduction limit. </a:t>
            </a:r>
            <a:endParaRPr lang="en-US" dirty="0" smtClean="0"/>
          </a:p>
          <a:p>
            <a:pPr lvl="1"/>
            <a:r>
              <a:rPr lang="en-US" dirty="0" smtClean="0"/>
              <a:t>Question on Schedule I of 1120-PC. Calculated on Form 8990.</a:t>
            </a:r>
            <a:endParaRPr lang="en-US" dirty="0"/>
          </a:p>
          <a:p>
            <a:endParaRPr lang="en-US" dirty="0" smtClean="0"/>
          </a:p>
        </p:txBody>
      </p:sp>
      <p:sp>
        <p:nvSpPr>
          <p:cNvPr id="3" name="Title 2"/>
          <p:cNvSpPr>
            <a:spLocks noGrp="1"/>
          </p:cNvSpPr>
          <p:nvPr>
            <p:ph type="title"/>
          </p:nvPr>
        </p:nvSpPr>
        <p:spPr/>
        <p:txBody>
          <a:bodyPr>
            <a:normAutofit/>
          </a:bodyPr>
          <a:lstStyle/>
          <a:p>
            <a:r>
              <a:rPr lang="en-US" dirty="0" smtClean="0"/>
              <a:t>TCJA changes</a:t>
            </a:r>
            <a:endParaRPr lang="en-US" dirty="0"/>
          </a:p>
        </p:txBody>
      </p:sp>
    </p:spTree>
    <p:extLst>
      <p:ext uri="{BB962C8B-B14F-4D97-AF65-F5344CB8AC3E}">
        <p14:creationId xmlns:p14="http://schemas.microsoft.com/office/powerpoint/2010/main" val="92400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8364"/>
            <a:ext cx="8229600" cy="4673600"/>
          </a:xfrm>
        </p:spPr>
        <p:txBody>
          <a:bodyPr>
            <a:normAutofit fontScale="77500" lnSpcReduction="20000"/>
          </a:bodyPr>
          <a:lstStyle/>
          <a:p>
            <a:r>
              <a:rPr lang="en-US" dirty="0" smtClean="0"/>
              <a:t>Bonus depreciation of 100% is allowed for qualifying property placed in service 9/27/17-12/31/22. It is reduced 20% per year 2023 – 2025.</a:t>
            </a:r>
          </a:p>
          <a:p>
            <a:r>
              <a:rPr lang="en-US" dirty="0" smtClean="0"/>
              <a:t>Entertainment expenses no longer deductible.</a:t>
            </a:r>
          </a:p>
          <a:p>
            <a:r>
              <a:rPr lang="en-US" dirty="0" smtClean="0"/>
              <a:t>Meals continue to be 50% deductible. </a:t>
            </a:r>
          </a:p>
          <a:p>
            <a:pPr lvl="1"/>
            <a:r>
              <a:rPr lang="en-US" b="1" dirty="0" smtClean="0"/>
              <a:t>Employer-provided</a:t>
            </a:r>
            <a:r>
              <a:rPr lang="en-US" b="1" dirty="0"/>
              <a:t> meals</a:t>
            </a:r>
            <a:r>
              <a:rPr lang="en-US" b="1" dirty="0" smtClean="0"/>
              <a:t>.</a:t>
            </a:r>
            <a:r>
              <a:rPr lang="en-US" dirty="0" smtClean="0"/>
              <a:t> Currently, </a:t>
            </a:r>
            <a:r>
              <a:rPr lang="en-US" dirty="0"/>
              <a:t>an employer may deduct expenses for meals it provides to </a:t>
            </a:r>
            <a:r>
              <a:rPr lang="en-US" dirty="0" smtClean="0"/>
              <a:t>employees if for the employer’s convenience, </a:t>
            </a:r>
            <a:r>
              <a:rPr lang="en-US" dirty="0"/>
              <a:t>and the employees may exclude the value of the meals from gross income. </a:t>
            </a:r>
            <a:r>
              <a:rPr lang="en-US" dirty="0" smtClean="0"/>
              <a:t>The </a:t>
            </a:r>
            <a:r>
              <a:rPr lang="en-US" dirty="0"/>
              <a:t>employer can claim a business expense deduction, but it is subject to the general rule that limits deductions for food and beverages to 50 percent of the </a:t>
            </a:r>
            <a:r>
              <a:rPr lang="en-US" dirty="0" smtClean="0"/>
              <a:t>expense.</a:t>
            </a:r>
            <a:endParaRPr lang="en-US" dirty="0"/>
          </a:p>
          <a:p>
            <a:pPr lvl="1"/>
            <a:r>
              <a:rPr lang="en-US" dirty="0" smtClean="0"/>
              <a:t>The deductions are </a:t>
            </a:r>
            <a:r>
              <a:rPr lang="en-US" dirty="0"/>
              <a:t>eliminated after 2025 for employer-provided meals that are excludable from an employee’s income or are </a:t>
            </a:r>
            <a:r>
              <a:rPr lang="en-US" i="1" dirty="0"/>
              <a:t>de </a:t>
            </a:r>
            <a:r>
              <a:rPr lang="en-US" i="1" dirty="0" err="1"/>
              <a:t>minimis</a:t>
            </a:r>
            <a:r>
              <a:rPr lang="en-US" dirty="0"/>
              <a:t> </a:t>
            </a:r>
            <a:r>
              <a:rPr lang="en-US" dirty="0" smtClean="0"/>
              <a:t>fringes.</a:t>
            </a:r>
            <a:endParaRPr lang="en-US" dirty="0"/>
          </a:p>
        </p:txBody>
      </p:sp>
      <p:sp>
        <p:nvSpPr>
          <p:cNvPr id="3" name="Title 2"/>
          <p:cNvSpPr>
            <a:spLocks noGrp="1"/>
          </p:cNvSpPr>
          <p:nvPr>
            <p:ph type="title"/>
          </p:nvPr>
        </p:nvSpPr>
        <p:spPr/>
        <p:txBody>
          <a:bodyPr>
            <a:normAutofit/>
          </a:bodyPr>
          <a:lstStyle/>
          <a:p>
            <a:r>
              <a:rPr lang="en-US" dirty="0" smtClean="0"/>
              <a:t>TCJA changes</a:t>
            </a:r>
            <a:endParaRPr lang="en-US" dirty="0"/>
          </a:p>
        </p:txBody>
      </p:sp>
    </p:spTree>
    <p:extLst>
      <p:ext uri="{BB962C8B-B14F-4D97-AF65-F5344CB8AC3E}">
        <p14:creationId xmlns:p14="http://schemas.microsoft.com/office/powerpoint/2010/main" val="211051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Base Erosion and Anti-abuse Tax (BEAT) </a:t>
            </a:r>
          </a:p>
          <a:p>
            <a:pPr lvl="1"/>
            <a:r>
              <a:rPr lang="en-US" dirty="0" smtClean="0"/>
              <a:t>New </a:t>
            </a:r>
            <a:r>
              <a:rPr lang="en-US" dirty="0"/>
              <a:t>corporate alternative minimum tax that recalculates tax liability after </a:t>
            </a:r>
            <a:r>
              <a:rPr lang="en-US" dirty="0" smtClean="0"/>
              <a:t>denying </a:t>
            </a:r>
            <a:r>
              <a:rPr lang="en-US" dirty="0"/>
              <a:t>deductions for </a:t>
            </a:r>
            <a:r>
              <a:rPr lang="en-US" dirty="0" smtClean="0"/>
              <a:t>certain </a:t>
            </a:r>
            <a:r>
              <a:rPr lang="en-US" b="1" dirty="0" smtClean="0"/>
              <a:t>payments </a:t>
            </a:r>
            <a:r>
              <a:rPr lang="en-US" b="1" dirty="0"/>
              <a:t>to Non-US related parties and making certain other adjustments</a:t>
            </a:r>
            <a:r>
              <a:rPr lang="en-US" dirty="0"/>
              <a:t>.</a:t>
            </a:r>
          </a:p>
          <a:p>
            <a:pPr lvl="1"/>
            <a:r>
              <a:rPr lang="en-US" dirty="0"/>
              <a:t>BEAT applies to corporate taxpayers in a controlled group (using a greater-than-50% control standard) with (</a:t>
            </a:r>
            <a:r>
              <a:rPr lang="en-US" dirty="0" err="1"/>
              <a:t>i</a:t>
            </a:r>
            <a:r>
              <a:rPr lang="en-US" dirty="0"/>
              <a:t>) average annual gross receipts </a:t>
            </a:r>
            <a:r>
              <a:rPr lang="en-US" dirty="0" smtClean="0"/>
              <a:t>are at least $500 </a:t>
            </a:r>
            <a:r>
              <a:rPr lang="en-US" dirty="0"/>
              <a:t>million over the prior </a:t>
            </a:r>
            <a:r>
              <a:rPr lang="en-US" dirty="0" smtClean="0"/>
              <a:t>3 tax </a:t>
            </a:r>
            <a:r>
              <a:rPr lang="en-US" dirty="0"/>
              <a:t>years for the group and (ii) a group “base erosion percentage” of 3% or more for the taxable year.</a:t>
            </a:r>
          </a:p>
          <a:p>
            <a:pPr lvl="1"/>
            <a:r>
              <a:rPr lang="en-US" dirty="0"/>
              <a:t>Base Erosion Percentage is determined by dividing the aggregate amount of disallowed deductions (including insurance and reinsurance premium payments) by all deductible payments, reduced by net operating loss carryforwards and certain other items.</a:t>
            </a:r>
          </a:p>
          <a:p>
            <a:endParaRPr lang="en-US" dirty="0"/>
          </a:p>
        </p:txBody>
      </p:sp>
      <p:sp>
        <p:nvSpPr>
          <p:cNvPr id="3" name="Title 2"/>
          <p:cNvSpPr>
            <a:spLocks noGrp="1"/>
          </p:cNvSpPr>
          <p:nvPr>
            <p:ph type="title"/>
          </p:nvPr>
        </p:nvSpPr>
        <p:spPr/>
        <p:txBody>
          <a:bodyPr>
            <a:normAutofit/>
          </a:bodyPr>
          <a:lstStyle/>
          <a:p>
            <a:r>
              <a:rPr lang="en-US" dirty="0" smtClean="0"/>
              <a:t>TCJA changes</a:t>
            </a:r>
            <a:endParaRPr lang="en-US" dirty="0"/>
          </a:p>
        </p:txBody>
      </p:sp>
    </p:spTree>
    <p:extLst>
      <p:ext uri="{BB962C8B-B14F-4D97-AF65-F5344CB8AC3E}">
        <p14:creationId xmlns:p14="http://schemas.microsoft.com/office/powerpoint/2010/main" val="306676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8364"/>
            <a:ext cx="8229600" cy="4673600"/>
          </a:xfrm>
        </p:spPr>
        <p:txBody>
          <a:bodyPr>
            <a:normAutofit fontScale="85000" lnSpcReduction="10000"/>
          </a:bodyPr>
          <a:lstStyle/>
          <a:p>
            <a:r>
              <a:rPr lang="en-US" dirty="0" smtClean="0"/>
              <a:t>Discounting rules changed to a rate </a:t>
            </a:r>
            <a:r>
              <a:rPr lang="en-US" dirty="0"/>
              <a:t>based on the corporate bond yield curve for the preceding 60‐month period of </a:t>
            </a:r>
            <a:r>
              <a:rPr lang="en-US" dirty="0" smtClean="0"/>
              <a:t>monthly yields </a:t>
            </a:r>
            <a:r>
              <a:rPr lang="en-US" dirty="0"/>
              <a:t>on investment grade corporate bonds with varying maturities in the top three </a:t>
            </a:r>
            <a:r>
              <a:rPr lang="en-US" dirty="0" smtClean="0"/>
              <a:t>quality levels</a:t>
            </a:r>
            <a:r>
              <a:rPr lang="en-US" dirty="0"/>
              <a:t>. Company election </a:t>
            </a:r>
            <a:r>
              <a:rPr lang="en-US" dirty="0" smtClean="0"/>
              <a:t>to use its own historical loss payment pattern was repealed. </a:t>
            </a:r>
          </a:p>
          <a:p>
            <a:pPr lvl="1"/>
            <a:r>
              <a:rPr lang="en-US" dirty="0" smtClean="0"/>
              <a:t>Transition </a:t>
            </a:r>
            <a:r>
              <a:rPr lang="en-US" dirty="0"/>
              <a:t>– December 31, 2017 reserves will be recalculated using interest rate and </a:t>
            </a:r>
            <a:r>
              <a:rPr lang="en-US" dirty="0" smtClean="0"/>
              <a:t>loss payment </a:t>
            </a:r>
            <a:r>
              <a:rPr lang="en-US" dirty="0"/>
              <a:t>patterns applicable to accident years ending with 2018 and any difference will </a:t>
            </a:r>
            <a:r>
              <a:rPr lang="en-US" dirty="0" smtClean="0"/>
              <a:t>be included </a:t>
            </a:r>
            <a:r>
              <a:rPr lang="en-US" dirty="0"/>
              <a:t>in taxable income ratably over 8 years including taxable years beginning in </a:t>
            </a:r>
            <a:r>
              <a:rPr lang="en-US" dirty="0" smtClean="0"/>
              <a:t>2018.</a:t>
            </a:r>
          </a:p>
          <a:p>
            <a:r>
              <a:rPr lang="en-US" dirty="0" smtClean="0"/>
              <a:t>Section 847 Special Loss Discount repealed.</a:t>
            </a:r>
          </a:p>
        </p:txBody>
      </p:sp>
      <p:sp>
        <p:nvSpPr>
          <p:cNvPr id="3" name="Title 2"/>
          <p:cNvSpPr>
            <a:spLocks noGrp="1"/>
          </p:cNvSpPr>
          <p:nvPr>
            <p:ph type="title"/>
          </p:nvPr>
        </p:nvSpPr>
        <p:spPr/>
        <p:txBody>
          <a:bodyPr>
            <a:normAutofit/>
          </a:bodyPr>
          <a:lstStyle/>
          <a:p>
            <a:r>
              <a:rPr lang="en-US" dirty="0" smtClean="0"/>
              <a:t>TCJA </a:t>
            </a:r>
            <a:r>
              <a:rPr lang="en-US" dirty="0" smtClean="0"/>
              <a:t>Changes Specific to 1120-PC</a:t>
            </a:r>
            <a:endParaRPr lang="en-US" dirty="0"/>
          </a:p>
        </p:txBody>
      </p:sp>
    </p:spTree>
    <p:extLst>
      <p:ext uri="{BB962C8B-B14F-4D97-AF65-F5344CB8AC3E}">
        <p14:creationId xmlns:p14="http://schemas.microsoft.com/office/powerpoint/2010/main" val="159383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Developments</a:t>
            </a:r>
            <a:endParaRPr lang="en-US" dirty="0"/>
          </a:p>
        </p:txBody>
      </p:sp>
    </p:spTree>
    <p:extLst>
      <p:ext uri="{BB962C8B-B14F-4D97-AF65-F5344CB8AC3E}">
        <p14:creationId xmlns:p14="http://schemas.microsoft.com/office/powerpoint/2010/main" val="309929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With TCJA, the rate used for the computation of loss payment patterns were amended. </a:t>
            </a:r>
          </a:p>
          <a:p>
            <a:r>
              <a:rPr lang="en-US" dirty="0" smtClean="0"/>
              <a:t>On 12/19/18, IRS issued Rev. Proc. 2019-6 providing procedures and loss discount factors (tables) based on the proposed regulations issued following TCJA.</a:t>
            </a:r>
          </a:p>
          <a:p>
            <a:r>
              <a:rPr lang="en-US" dirty="0" smtClean="0"/>
              <a:t>IRS issued Rev. Proc. 2019-30 (issued 6/17/19) and 2019-31 (issued 7/22/19) </a:t>
            </a:r>
            <a:r>
              <a:rPr lang="en-US" b="1" dirty="0" smtClean="0"/>
              <a:t>for tax year ended 12/31/18</a:t>
            </a:r>
            <a:r>
              <a:rPr lang="en-US" dirty="0" smtClean="0"/>
              <a:t>. </a:t>
            </a:r>
          </a:p>
          <a:p>
            <a:pPr lvl="1"/>
            <a:r>
              <a:rPr lang="en-US" dirty="0" smtClean="0"/>
              <a:t>2019-30 – Allows insurance companies to use simplified accounting method change procedures (i.e. NO Form 3115 required). </a:t>
            </a:r>
          </a:p>
          <a:p>
            <a:pPr lvl="1"/>
            <a:r>
              <a:rPr lang="en-US" dirty="0" smtClean="0"/>
              <a:t>2019-31 – provides final discount factor tables (different from those issued with 2019-6).</a:t>
            </a:r>
          </a:p>
          <a:p>
            <a:endParaRPr lang="en-US" dirty="0"/>
          </a:p>
        </p:txBody>
      </p:sp>
      <p:sp>
        <p:nvSpPr>
          <p:cNvPr id="3" name="Title 2"/>
          <p:cNvSpPr>
            <a:spLocks noGrp="1"/>
          </p:cNvSpPr>
          <p:nvPr>
            <p:ph type="title"/>
          </p:nvPr>
        </p:nvSpPr>
        <p:spPr/>
        <p:txBody>
          <a:bodyPr/>
          <a:lstStyle/>
          <a:p>
            <a:r>
              <a:rPr lang="en-US" dirty="0" smtClean="0"/>
              <a:t>Loss Discounting Regulations Finalized</a:t>
            </a:r>
            <a:endParaRPr lang="en-US" dirty="0"/>
          </a:p>
        </p:txBody>
      </p:sp>
    </p:spTree>
    <p:extLst>
      <p:ext uri="{BB962C8B-B14F-4D97-AF65-F5344CB8AC3E}">
        <p14:creationId xmlns:p14="http://schemas.microsoft.com/office/powerpoint/2010/main" val="235383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Required to use updated discount factors for 12/31/17 as amended. </a:t>
            </a:r>
          </a:p>
          <a:p>
            <a:pPr lvl="1"/>
            <a:r>
              <a:rPr lang="en-US" dirty="0" smtClean="0"/>
              <a:t>The resulting adjustment is included in gross income ratably over an 8-year period beginning with 2018 return. Per 1120-PC instructions this is included on Other Income line of return.</a:t>
            </a:r>
          </a:p>
          <a:p>
            <a:pPr lvl="1"/>
            <a:r>
              <a:rPr lang="en-US" dirty="0" smtClean="0"/>
              <a:t>Sch. F line 4 (Balance outstanding at the end of preceding year) is updated. </a:t>
            </a:r>
            <a:endParaRPr lang="en-US" dirty="0"/>
          </a:p>
        </p:txBody>
      </p:sp>
      <p:sp>
        <p:nvSpPr>
          <p:cNvPr id="3" name="Title 2"/>
          <p:cNvSpPr>
            <a:spLocks noGrp="1"/>
          </p:cNvSpPr>
          <p:nvPr>
            <p:ph type="title"/>
          </p:nvPr>
        </p:nvSpPr>
        <p:spPr/>
        <p:txBody>
          <a:bodyPr/>
          <a:lstStyle/>
          <a:p>
            <a:r>
              <a:rPr lang="en-US" dirty="0" smtClean="0"/>
              <a:t>Loss Discounting Regulations Finalized</a:t>
            </a:r>
            <a:endParaRPr lang="en-US" dirty="0"/>
          </a:p>
        </p:txBody>
      </p:sp>
    </p:spTree>
    <p:extLst>
      <p:ext uri="{BB962C8B-B14F-4D97-AF65-F5344CB8AC3E}">
        <p14:creationId xmlns:p14="http://schemas.microsoft.com/office/powerpoint/2010/main" val="53041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Taxpayers have the option of:</a:t>
            </a:r>
          </a:p>
          <a:p>
            <a:pPr lvl="1"/>
            <a:r>
              <a:rPr lang="en-US" dirty="0" smtClean="0"/>
              <a:t>Using proposed discount factors (2019-6) on 2018 tax return and using final factors on 2</a:t>
            </a:r>
            <a:r>
              <a:rPr lang="en-US" baseline="30000" dirty="0" smtClean="0"/>
              <a:t>nd</a:t>
            </a:r>
            <a:r>
              <a:rPr lang="en-US" dirty="0" smtClean="0"/>
              <a:t> tax return of the TCJA period.</a:t>
            </a:r>
          </a:p>
          <a:p>
            <a:pPr lvl="1"/>
            <a:r>
              <a:rPr lang="en-US" dirty="0" smtClean="0"/>
              <a:t>Using final discount factors (2019-31) on 2018 return</a:t>
            </a:r>
            <a:endParaRPr lang="en-US" dirty="0"/>
          </a:p>
        </p:txBody>
      </p:sp>
      <p:sp>
        <p:nvSpPr>
          <p:cNvPr id="3" name="Title 2"/>
          <p:cNvSpPr>
            <a:spLocks noGrp="1"/>
          </p:cNvSpPr>
          <p:nvPr>
            <p:ph type="title"/>
          </p:nvPr>
        </p:nvSpPr>
        <p:spPr/>
        <p:txBody>
          <a:bodyPr/>
          <a:lstStyle/>
          <a:p>
            <a:r>
              <a:rPr lang="en-US" dirty="0" smtClean="0"/>
              <a:t>Loss Discounting Regulations Finalized</a:t>
            </a:r>
            <a:endParaRPr lang="en-US" dirty="0"/>
          </a:p>
        </p:txBody>
      </p:sp>
    </p:spTree>
    <p:extLst>
      <p:ext uri="{BB962C8B-B14F-4D97-AF65-F5344CB8AC3E}">
        <p14:creationId xmlns:p14="http://schemas.microsoft.com/office/powerpoint/2010/main" val="139798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51370"/>
            <a:ext cx="8229600" cy="723900"/>
          </a:xfrm>
        </p:spPr>
        <p:txBody>
          <a:bodyPr/>
          <a:lstStyle/>
          <a:p>
            <a:pPr algn="l"/>
            <a:r>
              <a:rPr lang="en-US" dirty="0">
                <a:solidFill>
                  <a:schemeClr val="bg1"/>
                </a:solidFill>
              </a:rPr>
              <a:t>Today’s Agenda</a:t>
            </a:r>
          </a:p>
        </p:txBody>
      </p:sp>
      <p:graphicFrame>
        <p:nvGraphicFramePr>
          <p:cNvPr id="4" name="Diagram 3"/>
          <p:cNvGraphicFramePr/>
          <p:nvPr>
            <p:extLst>
              <p:ext uri="{D42A27DB-BD31-4B8C-83A1-F6EECF244321}">
                <p14:modId xmlns:p14="http://schemas.microsoft.com/office/powerpoint/2010/main" val="2449053498"/>
              </p:ext>
            </p:extLst>
          </p:nvPr>
        </p:nvGraphicFramePr>
        <p:xfrm>
          <a:off x="1608666" y="1236133"/>
          <a:ext cx="6011333"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14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On September 16, 2019, IRS News Release IR-2019-157 was issued explaining it would be offering settlements to certain taxpayers under audit who participated in the micro-captive transactions.</a:t>
            </a:r>
          </a:p>
          <a:p>
            <a:r>
              <a:rPr lang="en-US" dirty="0" smtClean="0"/>
              <a:t>Offer letters will provide terms.</a:t>
            </a:r>
          </a:p>
          <a:p>
            <a:r>
              <a:rPr lang="en-US" dirty="0" smtClean="0"/>
              <a:t>Settlements require concessions by taxpayer and appropriate penalties.</a:t>
            </a:r>
          </a:p>
          <a:p>
            <a:r>
              <a:rPr lang="en-US" dirty="0" smtClean="0"/>
              <a:t>If </a:t>
            </a:r>
            <a:r>
              <a:rPr lang="en-US" dirty="0"/>
              <a:t>offer is declined, </a:t>
            </a:r>
            <a:r>
              <a:rPr lang="en-US" dirty="0" smtClean="0"/>
              <a:t>the audit will continue, the taxpayer will have full Appeals rights, but will not be eligible for future settlement initiatives. </a:t>
            </a:r>
          </a:p>
        </p:txBody>
      </p:sp>
      <p:sp>
        <p:nvSpPr>
          <p:cNvPr id="3" name="Title 2"/>
          <p:cNvSpPr>
            <a:spLocks noGrp="1"/>
          </p:cNvSpPr>
          <p:nvPr>
            <p:ph type="title"/>
          </p:nvPr>
        </p:nvSpPr>
        <p:spPr/>
        <p:txBody>
          <a:bodyPr>
            <a:normAutofit fontScale="90000"/>
          </a:bodyPr>
          <a:lstStyle/>
          <a:p>
            <a:r>
              <a:rPr lang="en-US" dirty="0" smtClean="0"/>
              <a:t>IRS Settlement Offers to “Micro-Captives”</a:t>
            </a:r>
            <a:endParaRPr lang="en-US" dirty="0"/>
          </a:p>
        </p:txBody>
      </p:sp>
    </p:spTree>
    <p:extLst>
      <p:ext uri="{BB962C8B-B14F-4D97-AF65-F5344CB8AC3E}">
        <p14:creationId xmlns:p14="http://schemas.microsoft.com/office/powerpoint/2010/main" val="64535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Referenced the 3 recent tax court wins for the IRS (</a:t>
            </a:r>
            <a:r>
              <a:rPr lang="en-US" dirty="0" err="1" smtClean="0"/>
              <a:t>Avrahami</a:t>
            </a:r>
            <a:r>
              <a:rPr lang="en-US" dirty="0" smtClean="0"/>
              <a:t>, Reserve Mechanical, and Syzygy).</a:t>
            </a:r>
          </a:p>
          <a:p>
            <a:r>
              <a:rPr lang="en-US" dirty="0" smtClean="0"/>
              <a:t>“Some </a:t>
            </a:r>
            <a:r>
              <a:rPr lang="en-US" dirty="0"/>
              <a:t>taxpayers have challenged the IRS position in court, none have been successful</a:t>
            </a:r>
            <a:r>
              <a:rPr lang="en-US" dirty="0" smtClean="0"/>
              <a:t>.”</a:t>
            </a:r>
          </a:p>
          <a:p>
            <a:r>
              <a:rPr lang="en-US" dirty="0"/>
              <a:t>“The IRS is taking this step in the interests of sound tax administration,” IRS Commissioner Chuck </a:t>
            </a:r>
            <a:r>
              <a:rPr lang="en-US" dirty="0" err="1"/>
              <a:t>Rettig</a:t>
            </a:r>
            <a:r>
              <a:rPr lang="en-US" dirty="0"/>
              <a:t> said. “We encourage taxpayers under exam and their advisors to take a realistic look at their matter and carefully review the settlement offer, which we believe is the best option for them given recent court cases.  We will continue to vigorously pursue these and other similar abusive transactions going forward.”</a:t>
            </a:r>
          </a:p>
          <a:p>
            <a:endParaRPr lang="en-US" dirty="0" smtClean="0"/>
          </a:p>
        </p:txBody>
      </p:sp>
      <p:sp>
        <p:nvSpPr>
          <p:cNvPr id="3" name="Title 2"/>
          <p:cNvSpPr>
            <a:spLocks noGrp="1"/>
          </p:cNvSpPr>
          <p:nvPr>
            <p:ph type="title"/>
          </p:nvPr>
        </p:nvSpPr>
        <p:spPr/>
        <p:txBody>
          <a:bodyPr>
            <a:normAutofit fontScale="90000"/>
          </a:bodyPr>
          <a:lstStyle/>
          <a:p>
            <a:r>
              <a:rPr lang="en-US" dirty="0" smtClean="0"/>
              <a:t>IRS Settlement Offers to “Micro-Captives”</a:t>
            </a:r>
            <a:endParaRPr lang="en-US" dirty="0"/>
          </a:p>
        </p:txBody>
      </p:sp>
    </p:spTree>
    <p:extLst>
      <p:ext uri="{BB962C8B-B14F-4D97-AF65-F5344CB8AC3E}">
        <p14:creationId xmlns:p14="http://schemas.microsoft.com/office/powerpoint/2010/main" val="331458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1777"/>
            <a:ext cx="8432418" cy="4831510"/>
          </a:xfrm>
        </p:spPr>
        <p:txBody>
          <a:bodyPr>
            <a:normAutofit fontScale="40000" lnSpcReduction="20000"/>
          </a:bodyPr>
          <a:lstStyle/>
          <a:p>
            <a:pPr marL="0" indent="0">
              <a:buNone/>
            </a:pPr>
            <a:r>
              <a:rPr lang="en-US" dirty="0" smtClean="0"/>
              <a:t>Not really a development as they have been on the list for several years. </a:t>
            </a:r>
          </a:p>
          <a:p>
            <a:pPr marL="0" indent="0">
              <a:buNone/>
            </a:pPr>
            <a:endParaRPr lang="en-US" dirty="0"/>
          </a:p>
          <a:p>
            <a:pPr marL="0" indent="0">
              <a:buNone/>
            </a:pPr>
            <a:r>
              <a:rPr lang="en-US" dirty="0" smtClean="0"/>
              <a:t>“Micro-captives </a:t>
            </a:r>
            <a:r>
              <a:rPr lang="en-US" dirty="0"/>
              <a:t>are on the Dirty Dozen list again, reflecting IRS's commitment to curbing abusive arrangements </a:t>
            </a:r>
            <a:r>
              <a:rPr lang="en-US" dirty="0" smtClean="0"/>
              <a:t>through audits</a:t>
            </a:r>
            <a:r>
              <a:rPr lang="en-US" dirty="0"/>
              <a:t>, investigations, and litigation. The IRS has devoted substantial resources with more than 500 docketed cases in Tax Court and is conducting numerous income tax examinations of the participants in these arrangements, as well as </a:t>
            </a:r>
            <a:r>
              <a:rPr lang="en-US" dirty="0" smtClean="0"/>
              <a:t>promoter investigations.</a:t>
            </a:r>
          </a:p>
          <a:p>
            <a:pPr marL="0" indent="0">
              <a:buNone/>
            </a:pPr>
            <a:r>
              <a:rPr lang="en-US" dirty="0" smtClean="0"/>
              <a:t>Tax </a:t>
            </a:r>
            <a:r>
              <a:rPr lang="en-US" dirty="0"/>
              <a:t>law generally allows businesses to create “captive” insurance companies to insure against risks. The insured business claims deductions for premiums paid for insurance policies. Those amounts are paid, either as insurance premiums or reinsurance premiums, to a “captive” insurance company owned by the insured or related parties, and are used to fund losses incurred by the insured business. Traditional captive insurance typically allows a taxpayer to reduce the total cost of insurance and loss events.</a:t>
            </a:r>
          </a:p>
          <a:p>
            <a:pPr marL="0" indent="0">
              <a:buNone/>
            </a:pPr>
            <a:r>
              <a:rPr lang="en-US" dirty="0"/>
              <a:t>Insurers that qualify as small insurance companies can elect to be treated as exempt organizations or to exclude limited amounts of annual net premiums from income so that the captive insurer pays tax only on its investment income. In certain “micro-captive” structures, promoters, accountants or wealth planners persuade owners of closely-held entities to participate in schemes that lack many of the attributes of insurance.</a:t>
            </a:r>
          </a:p>
          <a:p>
            <a:pPr marL="0" indent="0">
              <a:buNone/>
            </a:pPr>
            <a:r>
              <a:rPr lang="en-US" dirty="0" smtClean="0"/>
              <a:t>In recent years, the IRS has been successful in litigating these transactions. In 2017, the U.S. Tax Court disallowed the “wholly unreasonable” premium deductions the taxpayer had claimed under a section 831(b) micro-captive arrangement, concluding that the arrangement was not “insurance” under long established law. (</a:t>
            </a:r>
            <a:r>
              <a:rPr lang="en-US" dirty="0" err="1" smtClean="0"/>
              <a:t>Avrahami</a:t>
            </a:r>
            <a:r>
              <a:rPr lang="en-US" dirty="0" smtClean="0"/>
              <a:t> v. Commissioner, 149 T.C. No. 7 (2017).) In 2018, the Tax Court concluded that the transactions in a second micro-captive arrangement were not “insurance”. (</a:t>
            </a:r>
            <a:r>
              <a:rPr lang="en-US" b="1" dirty="0" smtClean="0"/>
              <a:t>Reserve Mechanical</a:t>
            </a:r>
            <a:r>
              <a:rPr lang="en-US" dirty="0" smtClean="0"/>
              <a:t> Corp. v. Commissioner, T.C. Memo. 2018-86.)</a:t>
            </a:r>
          </a:p>
          <a:p>
            <a:pPr marL="0" indent="0">
              <a:buNone/>
            </a:pPr>
            <a:r>
              <a:rPr lang="en-US" dirty="0" smtClean="0"/>
              <a:t>The IRS in 2016 issued guidance advising that </a:t>
            </a:r>
            <a:r>
              <a:rPr lang="en-US" sz="3300" dirty="0"/>
              <a:t>micro-captive</a:t>
            </a:r>
            <a:r>
              <a:rPr lang="en-US" dirty="0" smtClean="0"/>
              <a:t> insurance transactions have the potential for tax avoidance or evasion. The notice designated transactions that are the same as or substantially similar to transactions described in the notice as “Transactions of Interest.” Notice 2016-66 established reporting requirements for those entering into such transactions on or after Nov. 2, 2006, and created disclosure and list maintenance obligations for material advisors. Taxpayers who fail to report these arrangements may be subjected to significant penalties.”</a:t>
            </a:r>
          </a:p>
          <a:p>
            <a:endParaRPr lang="en-US" dirty="0"/>
          </a:p>
        </p:txBody>
      </p:sp>
      <p:sp>
        <p:nvSpPr>
          <p:cNvPr id="3" name="Title 2"/>
          <p:cNvSpPr>
            <a:spLocks noGrp="1"/>
          </p:cNvSpPr>
          <p:nvPr>
            <p:ph type="title"/>
          </p:nvPr>
        </p:nvSpPr>
        <p:spPr/>
        <p:txBody>
          <a:bodyPr/>
          <a:lstStyle/>
          <a:p>
            <a:r>
              <a:rPr lang="en-US" dirty="0" smtClean="0"/>
              <a:t>Dirty Dozen (News Release IR-2019-47)</a:t>
            </a:r>
            <a:endParaRPr lang="en-US" dirty="0"/>
          </a:p>
        </p:txBody>
      </p:sp>
    </p:spTree>
    <p:extLst>
      <p:ext uri="{BB962C8B-B14F-4D97-AF65-F5344CB8AC3E}">
        <p14:creationId xmlns:p14="http://schemas.microsoft.com/office/powerpoint/2010/main" val="4065998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FORMS</a:t>
            </a:r>
            <a:endParaRPr lang="en-US" dirty="0"/>
          </a:p>
        </p:txBody>
      </p:sp>
    </p:spTree>
    <p:extLst>
      <p:ext uri="{BB962C8B-B14F-4D97-AF65-F5344CB8AC3E}">
        <p14:creationId xmlns:p14="http://schemas.microsoft.com/office/powerpoint/2010/main" val="142321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No overall change to format of 1120-PC</a:t>
            </a:r>
          </a:p>
          <a:p>
            <a:pPr lvl="1"/>
            <a:r>
              <a:rPr lang="en-US" dirty="0" smtClean="0"/>
              <a:t>Still 8 pages</a:t>
            </a:r>
          </a:p>
          <a:p>
            <a:pPr marL="1371600" lvl="2" indent="-457200">
              <a:buFont typeface="+mj-lt"/>
              <a:buAutoNum type="arabicPeriod"/>
            </a:pPr>
            <a:r>
              <a:rPr lang="en-US" dirty="0" smtClean="0"/>
              <a:t>Tax Computation and Payments</a:t>
            </a:r>
          </a:p>
          <a:p>
            <a:pPr marL="1371600" lvl="2" indent="-457200">
              <a:buFont typeface="+mj-lt"/>
              <a:buAutoNum type="arabicPeriod"/>
            </a:pPr>
            <a:r>
              <a:rPr lang="en-US" dirty="0" smtClean="0"/>
              <a:t>Schedule A – Taxable Income – 831(a)</a:t>
            </a:r>
          </a:p>
          <a:p>
            <a:pPr marL="1371600" lvl="2" indent="-457200">
              <a:buFont typeface="+mj-lt"/>
              <a:buAutoNum type="arabicPeriod"/>
            </a:pPr>
            <a:r>
              <a:rPr lang="en-US" dirty="0" smtClean="0"/>
              <a:t>Schedule B – Taxable Investment Income – 831(b)</a:t>
            </a:r>
          </a:p>
          <a:p>
            <a:pPr marL="1371600" lvl="2" indent="-457200">
              <a:buFont typeface="+mj-lt"/>
              <a:buAutoNum type="arabicPeriod"/>
            </a:pPr>
            <a:r>
              <a:rPr lang="en-US" dirty="0" smtClean="0"/>
              <a:t>Dividends and DRD</a:t>
            </a:r>
          </a:p>
          <a:p>
            <a:pPr marL="1371600" lvl="2" indent="-457200">
              <a:buFont typeface="+mj-lt"/>
              <a:buAutoNum type="arabicPeriod"/>
            </a:pPr>
            <a:r>
              <a:rPr lang="en-US" dirty="0" smtClean="0"/>
              <a:t>Sch. E (Premiums Earned) and Sch. F (Losses Incurred)</a:t>
            </a:r>
          </a:p>
          <a:p>
            <a:pPr marL="1371600" lvl="2" indent="-457200">
              <a:buFont typeface="+mj-lt"/>
              <a:buAutoNum type="arabicPeriod"/>
            </a:pPr>
            <a:r>
              <a:rPr lang="en-US" dirty="0" smtClean="0"/>
              <a:t>Sch. G (Other Capital Losses) and Sch. H (Special Deduction/Adjusted Surplus for Sec. 833 organizations)</a:t>
            </a:r>
          </a:p>
          <a:p>
            <a:pPr marL="1371600" lvl="2" indent="-457200">
              <a:buFont typeface="+mj-lt"/>
              <a:buAutoNum type="arabicPeriod"/>
            </a:pPr>
            <a:r>
              <a:rPr lang="en-US" dirty="0" smtClean="0"/>
              <a:t>Schedule I – Other information</a:t>
            </a:r>
          </a:p>
          <a:p>
            <a:pPr marL="1371600" lvl="2" indent="-457200">
              <a:buFont typeface="+mj-lt"/>
              <a:buAutoNum type="arabicPeriod"/>
            </a:pPr>
            <a:r>
              <a:rPr lang="en-US" dirty="0" smtClean="0"/>
              <a:t>Schedules L, M-1 and M-2</a:t>
            </a:r>
            <a:endParaRPr lang="en-US" dirty="0"/>
          </a:p>
          <a:p>
            <a:pPr lvl="1"/>
            <a:endParaRPr lang="en-US" dirty="0"/>
          </a:p>
        </p:txBody>
      </p:sp>
      <p:sp>
        <p:nvSpPr>
          <p:cNvPr id="3" name="Title 2"/>
          <p:cNvSpPr>
            <a:spLocks noGrp="1"/>
          </p:cNvSpPr>
          <p:nvPr>
            <p:ph type="title"/>
          </p:nvPr>
        </p:nvSpPr>
        <p:spPr/>
        <p:txBody>
          <a:bodyPr/>
          <a:lstStyle/>
          <a:p>
            <a:r>
              <a:rPr lang="en-US" dirty="0" smtClean="0"/>
              <a:t>Form 1120-PC</a:t>
            </a:r>
            <a:endParaRPr lang="en-US" dirty="0"/>
          </a:p>
        </p:txBody>
      </p:sp>
    </p:spTree>
    <p:extLst>
      <p:ext uri="{BB962C8B-B14F-4D97-AF65-F5344CB8AC3E}">
        <p14:creationId xmlns:p14="http://schemas.microsoft.com/office/powerpoint/2010/main" val="143574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Tax Computation and Payments (Page 1)</a:t>
            </a:r>
          </a:p>
          <a:p>
            <a:pPr lvl="1"/>
            <a:r>
              <a:rPr lang="en-US" dirty="0" smtClean="0"/>
              <a:t>Line 14 &amp; 15d – Tax liability from Section 965 (Form 965-B - Tax on untaxed foreign income as if the income was repatriated to the US. </a:t>
            </a:r>
          </a:p>
          <a:p>
            <a:r>
              <a:rPr lang="en-US" dirty="0" smtClean="0"/>
              <a:t>Schedule A (Page 2), line 27 – Reserved for future use</a:t>
            </a:r>
          </a:p>
          <a:p>
            <a:pPr lvl="1"/>
            <a:r>
              <a:rPr lang="en-US" dirty="0" smtClean="0"/>
              <a:t>Section 847 deduction repealed.</a:t>
            </a:r>
          </a:p>
          <a:p>
            <a:r>
              <a:rPr lang="en-US" dirty="0" smtClean="0"/>
              <a:t>Page 4</a:t>
            </a:r>
          </a:p>
          <a:p>
            <a:pPr lvl="1"/>
            <a:r>
              <a:rPr lang="en-US" dirty="0" smtClean="0"/>
              <a:t>Lines 12-15 – Changes applied for controlled foreign corporations (CFC). </a:t>
            </a:r>
          </a:p>
          <a:p>
            <a:pPr lvl="1"/>
            <a:r>
              <a:rPr lang="en-US" dirty="0" smtClean="0"/>
              <a:t>Lines 18-24 – New percentages applied related to DRD.</a:t>
            </a:r>
          </a:p>
          <a:p>
            <a:endParaRPr lang="en-US" dirty="0"/>
          </a:p>
          <a:p>
            <a:pPr lvl="1"/>
            <a:endParaRPr lang="en-US" dirty="0"/>
          </a:p>
        </p:txBody>
      </p:sp>
      <p:sp>
        <p:nvSpPr>
          <p:cNvPr id="3" name="Title 2"/>
          <p:cNvSpPr>
            <a:spLocks noGrp="1"/>
          </p:cNvSpPr>
          <p:nvPr>
            <p:ph type="title"/>
          </p:nvPr>
        </p:nvSpPr>
        <p:spPr/>
        <p:txBody>
          <a:bodyPr/>
          <a:lstStyle/>
          <a:p>
            <a:r>
              <a:rPr lang="en-US" dirty="0" smtClean="0"/>
              <a:t>Form 1120-PC</a:t>
            </a:r>
            <a:endParaRPr lang="en-US" dirty="0"/>
          </a:p>
        </p:txBody>
      </p:sp>
    </p:spTree>
    <p:extLst>
      <p:ext uri="{BB962C8B-B14F-4D97-AF65-F5344CB8AC3E}">
        <p14:creationId xmlns:p14="http://schemas.microsoft.com/office/powerpoint/2010/main" val="532619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Schedule C (Page 4)</a:t>
            </a:r>
          </a:p>
          <a:p>
            <a:pPr lvl="1"/>
            <a:r>
              <a:rPr lang="en-US" dirty="0" smtClean="0"/>
              <a:t>Lines 12-15 – Changes applied for controlled foreign corporations (CFC). </a:t>
            </a:r>
          </a:p>
          <a:p>
            <a:pPr lvl="1"/>
            <a:r>
              <a:rPr lang="en-US" dirty="0" smtClean="0"/>
              <a:t>Lines 18-24 – New percentages applied related to DRD.</a:t>
            </a:r>
          </a:p>
          <a:p>
            <a:pPr lvl="1"/>
            <a:r>
              <a:rPr lang="en-US" dirty="0" smtClean="0"/>
              <a:t>Line 26 – Income limitation applied. </a:t>
            </a:r>
          </a:p>
          <a:p>
            <a:endParaRPr lang="en-US" dirty="0"/>
          </a:p>
          <a:p>
            <a:pPr lvl="1"/>
            <a:endParaRPr lang="en-US" dirty="0"/>
          </a:p>
        </p:txBody>
      </p:sp>
      <p:sp>
        <p:nvSpPr>
          <p:cNvPr id="3" name="Title 2"/>
          <p:cNvSpPr>
            <a:spLocks noGrp="1"/>
          </p:cNvSpPr>
          <p:nvPr>
            <p:ph type="title"/>
          </p:nvPr>
        </p:nvSpPr>
        <p:spPr/>
        <p:txBody>
          <a:bodyPr/>
          <a:lstStyle/>
          <a:p>
            <a:r>
              <a:rPr lang="en-US" dirty="0" smtClean="0"/>
              <a:t>Form 1120-PC</a:t>
            </a:r>
            <a:endParaRPr lang="en-US" dirty="0"/>
          </a:p>
        </p:txBody>
      </p:sp>
    </p:spTree>
    <p:extLst>
      <p:ext uri="{BB962C8B-B14F-4D97-AF65-F5344CB8AC3E}">
        <p14:creationId xmlns:p14="http://schemas.microsoft.com/office/powerpoint/2010/main" val="253456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4600"/>
            <a:ext cx="8229600" cy="4389582"/>
          </a:xfrm>
        </p:spPr>
        <p:txBody>
          <a:bodyPr>
            <a:normAutofit lnSpcReduction="10000"/>
          </a:bodyPr>
          <a:lstStyle/>
          <a:p>
            <a:r>
              <a:rPr lang="en-US" dirty="0" smtClean="0"/>
              <a:t>Schedule I (Page 7-8)</a:t>
            </a:r>
          </a:p>
          <a:p>
            <a:pPr lvl="1"/>
            <a:r>
              <a:rPr lang="en-US" dirty="0" smtClean="0"/>
              <a:t>Prior year line 7 removed – Has corporation elected to use its own payout pattern for discounting?</a:t>
            </a:r>
          </a:p>
          <a:p>
            <a:r>
              <a:rPr lang="en-US" dirty="0"/>
              <a:t>Schedule I (Page 7-8)</a:t>
            </a:r>
          </a:p>
          <a:p>
            <a:pPr lvl="1"/>
            <a:r>
              <a:rPr lang="en-US" dirty="0"/>
              <a:t>Line 15 – Does the corporation have gross receipts of at least $500 million in any of the three preceding tax years?</a:t>
            </a:r>
          </a:p>
          <a:p>
            <a:pPr lvl="2"/>
            <a:r>
              <a:rPr lang="en-US" dirty="0"/>
              <a:t>If yes, complete Form 8991 – Tax on base erosion payments. (see discussion of BEAT)</a:t>
            </a:r>
          </a:p>
          <a:p>
            <a:endParaRPr lang="en-US" dirty="0" smtClean="0"/>
          </a:p>
        </p:txBody>
      </p:sp>
      <p:sp>
        <p:nvSpPr>
          <p:cNvPr id="3" name="Title 2"/>
          <p:cNvSpPr>
            <a:spLocks noGrp="1"/>
          </p:cNvSpPr>
          <p:nvPr>
            <p:ph type="title"/>
          </p:nvPr>
        </p:nvSpPr>
        <p:spPr/>
        <p:txBody>
          <a:bodyPr/>
          <a:lstStyle/>
          <a:p>
            <a:r>
              <a:rPr lang="en-US" dirty="0" smtClean="0"/>
              <a:t>Form 1120-PC</a:t>
            </a:r>
            <a:endParaRPr lang="en-US" dirty="0"/>
          </a:p>
        </p:txBody>
      </p:sp>
    </p:spTree>
    <p:extLst>
      <p:ext uri="{BB962C8B-B14F-4D97-AF65-F5344CB8AC3E}">
        <p14:creationId xmlns:p14="http://schemas.microsoft.com/office/powerpoint/2010/main" val="131904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4600"/>
            <a:ext cx="8229600" cy="4592782"/>
          </a:xfrm>
        </p:spPr>
        <p:txBody>
          <a:bodyPr>
            <a:normAutofit/>
          </a:bodyPr>
          <a:lstStyle/>
          <a:p>
            <a:r>
              <a:rPr lang="en-US" dirty="0" smtClean="0"/>
              <a:t>Schedule I (Page 7-8)</a:t>
            </a:r>
          </a:p>
          <a:p>
            <a:pPr lvl="1"/>
            <a:r>
              <a:rPr lang="en-US" dirty="0" smtClean="0"/>
              <a:t>Line 16 – During </a:t>
            </a:r>
            <a:r>
              <a:rPr lang="en-US" dirty="0"/>
              <a:t>the tax year, did the corporation pay or accrue any interest or royalty for which the deduction is not allowed under </a:t>
            </a:r>
            <a:r>
              <a:rPr lang="en-US" dirty="0" smtClean="0"/>
              <a:t>section 267A</a:t>
            </a:r>
            <a:r>
              <a:rPr lang="en-US" dirty="0" smtClean="0"/>
              <a:t>? If “yes”, amount of the disallowed deduction is reported.</a:t>
            </a:r>
            <a:endParaRPr lang="en-US" dirty="0" smtClean="0"/>
          </a:p>
          <a:p>
            <a:pPr lvl="2"/>
            <a:r>
              <a:rPr lang="en-US" dirty="0"/>
              <a:t>In general, section 267A applies </a:t>
            </a:r>
            <a:r>
              <a:rPr lang="en-US" dirty="0" smtClean="0"/>
              <a:t>when:</a:t>
            </a:r>
          </a:p>
          <a:p>
            <a:pPr lvl="3"/>
            <a:r>
              <a:rPr lang="en-US" dirty="0" smtClean="0"/>
              <a:t>The </a:t>
            </a:r>
            <a:r>
              <a:rPr lang="en-US" dirty="0"/>
              <a:t>interest or royalty is paid or accrued to a related party. </a:t>
            </a:r>
            <a:endParaRPr lang="en-US" dirty="0" smtClean="0"/>
          </a:p>
          <a:p>
            <a:pPr lvl="3"/>
            <a:r>
              <a:rPr lang="en-US" dirty="0" smtClean="0"/>
              <a:t>Under related party’s domicile </a:t>
            </a:r>
            <a:r>
              <a:rPr lang="en-US" dirty="0"/>
              <a:t>tax laws, the related party </a:t>
            </a:r>
            <a:r>
              <a:rPr lang="en-US" dirty="0" smtClean="0"/>
              <a:t>d</a:t>
            </a:r>
            <a:r>
              <a:rPr lang="en-US" dirty="0" smtClean="0"/>
              <a:t>oes </a:t>
            </a:r>
            <a:r>
              <a:rPr lang="en-US" dirty="0"/>
              <a:t>not include the full amount in </a:t>
            </a:r>
            <a:r>
              <a:rPr lang="en-US" dirty="0" smtClean="0"/>
              <a:t>income or is </a:t>
            </a:r>
            <a:r>
              <a:rPr lang="en-US" dirty="0"/>
              <a:t>allowed a deduction </a:t>
            </a:r>
            <a:r>
              <a:rPr lang="en-US" dirty="0" smtClean="0"/>
              <a:t>of the </a:t>
            </a:r>
            <a:r>
              <a:rPr lang="en-US" dirty="0"/>
              <a:t>amount. </a:t>
            </a:r>
            <a:endParaRPr lang="en-US" dirty="0" smtClean="0"/>
          </a:p>
        </p:txBody>
      </p:sp>
      <p:sp>
        <p:nvSpPr>
          <p:cNvPr id="3" name="Title 2"/>
          <p:cNvSpPr>
            <a:spLocks noGrp="1"/>
          </p:cNvSpPr>
          <p:nvPr>
            <p:ph type="title"/>
          </p:nvPr>
        </p:nvSpPr>
        <p:spPr/>
        <p:txBody>
          <a:bodyPr/>
          <a:lstStyle/>
          <a:p>
            <a:r>
              <a:rPr lang="en-US" dirty="0" smtClean="0"/>
              <a:t>Form 1120-PC</a:t>
            </a:r>
            <a:endParaRPr lang="en-US" dirty="0"/>
          </a:p>
        </p:txBody>
      </p:sp>
    </p:spTree>
    <p:extLst>
      <p:ext uri="{BB962C8B-B14F-4D97-AF65-F5344CB8AC3E}">
        <p14:creationId xmlns:p14="http://schemas.microsoft.com/office/powerpoint/2010/main" val="384977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4600"/>
            <a:ext cx="8229600" cy="4389582"/>
          </a:xfrm>
        </p:spPr>
        <p:txBody>
          <a:bodyPr>
            <a:normAutofit fontScale="92500" lnSpcReduction="10000"/>
          </a:bodyPr>
          <a:lstStyle/>
          <a:p>
            <a:r>
              <a:rPr lang="en-US" dirty="0" smtClean="0"/>
              <a:t>Schedule I (Page 7-8)</a:t>
            </a:r>
          </a:p>
          <a:p>
            <a:pPr lvl="1"/>
            <a:r>
              <a:rPr lang="en-US" dirty="0" smtClean="0"/>
              <a:t>Lines 17 &amp; 18 relate to Business Interest Expense Deduction Limitation – </a:t>
            </a:r>
            <a:r>
              <a:rPr lang="en-US" dirty="0" smtClean="0"/>
              <a:t>previously discussed.</a:t>
            </a:r>
            <a:endParaRPr lang="en-US" dirty="0" smtClean="0"/>
          </a:p>
          <a:p>
            <a:pPr lvl="1"/>
            <a:r>
              <a:rPr lang="en-US" dirty="0" smtClean="0"/>
              <a:t>Line 17 – Did the </a:t>
            </a:r>
            <a:r>
              <a:rPr lang="en-US" dirty="0"/>
              <a:t>corporation have an election under section 163(j) for any real property trade or business or any farming business in effect during the taxable </a:t>
            </a:r>
            <a:r>
              <a:rPr lang="en-US" dirty="0" smtClean="0"/>
              <a:t>year? </a:t>
            </a:r>
          </a:p>
          <a:p>
            <a:pPr lvl="1"/>
            <a:r>
              <a:rPr lang="en-US" dirty="0" smtClean="0"/>
              <a:t>Line 18 – Is the </a:t>
            </a:r>
            <a:r>
              <a:rPr lang="en-US" dirty="0"/>
              <a:t>corporation required to file Form 8990, Limitation on Business Interest Expense IRC 163(j), to calculate the amount of deductible business </a:t>
            </a:r>
            <a:r>
              <a:rPr lang="en-US" dirty="0" smtClean="0"/>
              <a:t>interest?</a:t>
            </a:r>
          </a:p>
          <a:p>
            <a:endParaRPr lang="en-US" dirty="0"/>
          </a:p>
          <a:p>
            <a:pPr lvl="1"/>
            <a:endParaRPr lang="en-US" dirty="0"/>
          </a:p>
        </p:txBody>
      </p:sp>
      <p:sp>
        <p:nvSpPr>
          <p:cNvPr id="3" name="Title 2"/>
          <p:cNvSpPr>
            <a:spLocks noGrp="1"/>
          </p:cNvSpPr>
          <p:nvPr>
            <p:ph type="title"/>
          </p:nvPr>
        </p:nvSpPr>
        <p:spPr/>
        <p:txBody>
          <a:bodyPr/>
          <a:lstStyle/>
          <a:p>
            <a:r>
              <a:rPr lang="en-US" dirty="0" smtClean="0"/>
              <a:t>Form 1120-PC</a:t>
            </a:r>
            <a:endParaRPr lang="en-US" dirty="0"/>
          </a:p>
        </p:txBody>
      </p:sp>
    </p:spTree>
    <p:extLst>
      <p:ext uri="{BB962C8B-B14F-4D97-AF65-F5344CB8AC3E}">
        <p14:creationId xmlns:p14="http://schemas.microsoft.com/office/powerpoint/2010/main" val="5891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831(b) Update</a:t>
            </a:r>
            <a:endParaRPr lang="en-US" dirty="0"/>
          </a:p>
        </p:txBody>
      </p:sp>
    </p:spTree>
    <p:extLst>
      <p:ext uri="{BB962C8B-B14F-4D97-AF65-F5344CB8AC3E}">
        <p14:creationId xmlns:p14="http://schemas.microsoft.com/office/powerpoint/2010/main" val="4046042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2016-66</a:t>
            </a:r>
            <a:endParaRPr lang="en-US" dirty="0"/>
          </a:p>
        </p:txBody>
      </p:sp>
    </p:spTree>
    <p:extLst>
      <p:ext uri="{BB962C8B-B14F-4D97-AF65-F5344CB8AC3E}">
        <p14:creationId xmlns:p14="http://schemas.microsoft.com/office/powerpoint/2010/main" val="946067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November </a:t>
            </a:r>
            <a:r>
              <a:rPr lang="en-US" dirty="0"/>
              <a:t>2016, the IRS issued Notice 2016-66 designating most arrangements with captives electing section 831(b) as “Transactions of Interest”</a:t>
            </a:r>
          </a:p>
          <a:p>
            <a:r>
              <a:rPr lang="en-US" dirty="0" smtClean="0"/>
              <a:t>This triggered </a:t>
            </a:r>
            <a:r>
              <a:rPr lang="en-US" dirty="0"/>
              <a:t>disclosure requirements; failure to disclose subjects </a:t>
            </a:r>
            <a:r>
              <a:rPr lang="en-US" dirty="0" smtClean="0"/>
              <a:t>taxpayer to significant penalties </a:t>
            </a:r>
            <a:r>
              <a:rPr lang="en-US" dirty="0"/>
              <a:t>(no additional tax</a:t>
            </a:r>
            <a:r>
              <a:rPr lang="en-US" dirty="0" smtClean="0"/>
              <a:t>)</a:t>
            </a:r>
            <a:endParaRPr lang="en-US" dirty="0"/>
          </a:p>
          <a:p>
            <a:r>
              <a:rPr lang="en-US" dirty="0"/>
              <a:t>The Treasury and IRS recognize that some transactions with captives electing section 831(b) are legitimate</a:t>
            </a:r>
          </a:p>
          <a:p>
            <a:r>
              <a:rPr lang="en-US" dirty="0" smtClean="0"/>
              <a:t>The </a:t>
            </a:r>
            <a:r>
              <a:rPr lang="en-US" dirty="0"/>
              <a:t>IRS says it wants to collect information to distinguish between abusive and non-abusive situations</a:t>
            </a:r>
          </a:p>
          <a:p>
            <a:r>
              <a:rPr lang="en-US" dirty="0" smtClean="0"/>
              <a:t>The </a:t>
            </a:r>
            <a:r>
              <a:rPr lang="en-US" dirty="0"/>
              <a:t>result </a:t>
            </a:r>
            <a:r>
              <a:rPr lang="en-US" u="sng" dirty="0"/>
              <a:t>may</a:t>
            </a:r>
            <a:r>
              <a:rPr lang="en-US" dirty="0"/>
              <a:t> be that these transactions will be deleted from Transactions of Interest, elevated to a “Listed Transaction” or put in a new category</a:t>
            </a:r>
          </a:p>
          <a:p>
            <a:endParaRPr lang="en-US" dirty="0"/>
          </a:p>
        </p:txBody>
      </p:sp>
      <p:sp>
        <p:nvSpPr>
          <p:cNvPr id="3" name="Title 2"/>
          <p:cNvSpPr>
            <a:spLocks noGrp="1"/>
          </p:cNvSpPr>
          <p:nvPr>
            <p:ph type="title"/>
          </p:nvPr>
        </p:nvSpPr>
        <p:spPr/>
        <p:txBody>
          <a:bodyPr/>
          <a:lstStyle/>
          <a:p>
            <a:r>
              <a:rPr lang="en-US" dirty="0" smtClean="0"/>
              <a:t>Notice 2016-66/Form 8886</a:t>
            </a:r>
            <a:endParaRPr lang="en-US" dirty="0"/>
          </a:p>
        </p:txBody>
      </p:sp>
    </p:spTree>
    <p:extLst>
      <p:ext uri="{BB962C8B-B14F-4D97-AF65-F5344CB8AC3E}">
        <p14:creationId xmlns:p14="http://schemas.microsoft.com/office/powerpoint/2010/main" val="54454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IRS </a:t>
            </a:r>
            <a:r>
              <a:rPr lang="en-US" dirty="0"/>
              <a:t>is concerned about policies </a:t>
            </a:r>
            <a:r>
              <a:rPr lang="en-US" dirty="0" smtClean="0"/>
              <a:t>that:</a:t>
            </a:r>
          </a:p>
          <a:p>
            <a:pPr lvl="1"/>
            <a:r>
              <a:rPr lang="en-US" dirty="0" smtClean="0"/>
              <a:t>Insure </a:t>
            </a:r>
            <a:r>
              <a:rPr lang="en-US" dirty="0"/>
              <a:t>implausible </a:t>
            </a:r>
            <a:r>
              <a:rPr lang="en-US" dirty="0" smtClean="0"/>
              <a:t>risk</a:t>
            </a:r>
          </a:p>
          <a:p>
            <a:pPr lvl="2"/>
            <a:r>
              <a:rPr lang="en-US" dirty="0" smtClean="0"/>
              <a:t>Do </a:t>
            </a:r>
            <a:r>
              <a:rPr lang="en-US" dirty="0"/>
              <a:t>not meet insured needs</a:t>
            </a:r>
          </a:p>
          <a:p>
            <a:pPr lvl="2"/>
            <a:r>
              <a:rPr lang="en-US" dirty="0"/>
              <a:t>Are drafted vaguely or </a:t>
            </a:r>
            <a:r>
              <a:rPr lang="en-US" dirty="0" smtClean="0"/>
              <a:t>ambiguously</a:t>
            </a:r>
          </a:p>
          <a:p>
            <a:pPr lvl="2"/>
            <a:r>
              <a:rPr lang="en-US" dirty="0" smtClean="0"/>
              <a:t>Duplicate </a:t>
            </a:r>
            <a:r>
              <a:rPr lang="en-US" dirty="0"/>
              <a:t>commercial coverage (often the commercial coverage is priced </a:t>
            </a:r>
            <a:r>
              <a:rPr lang="en-US" dirty="0" smtClean="0"/>
              <a:t>lower)</a:t>
            </a:r>
          </a:p>
          <a:p>
            <a:r>
              <a:rPr lang="en-US" dirty="0" smtClean="0"/>
              <a:t>The IRS is concerned about premiums:</a:t>
            </a:r>
          </a:p>
          <a:p>
            <a:pPr lvl="1"/>
            <a:r>
              <a:rPr lang="en-US" dirty="0" smtClean="0"/>
              <a:t>Designed </a:t>
            </a:r>
            <a:r>
              <a:rPr lang="en-US" dirty="0"/>
              <a:t>to provide a deduction</a:t>
            </a:r>
          </a:p>
          <a:p>
            <a:pPr lvl="1"/>
            <a:r>
              <a:rPr lang="en-US" dirty="0" smtClean="0"/>
              <a:t>Determined </a:t>
            </a:r>
            <a:r>
              <a:rPr lang="en-US" dirty="0"/>
              <a:t>without underwriting or actuarial analysis that conforms to industry standards</a:t>
            </a:r>
          </a:p>
          <a:p>
            <a:pPr lvl="1"/>
            <a:r>
              <a:rPr lang="en-US" dirty="0" smtClean="0"/>
              <a:t>Not </a:t>
            </a:r>
            <a:r>
              <a:rPr lang="en-US" dirty="0"/>
              <a:t>paid according to the policy</a:t>
            </a:r>
          </a:p>
          <a:p>
            <a:pPr lvl="1"/>
            <a:r>
              <a:rPr lang="en-US" dirty="0" smtClean="0"/>
              <a:t>Made </a:t>
            </a:r>
            <a:r>
              <a:rPr lang="en-US" dirty="0"/>
              <a:t>without getting market quotes</a:t>
            </a:r>
          </a:p>
          <a:p>
            <a:pPr lvl="1"/>
            <a:r>
              <a:rPr lang="en-US" dirty="0" smtClean="0"/>
              <a:t>That </a:t>
            </a:r>
            <a:r>
              <a:rPr lang="en-US" dirty="0"/>
              <a:t>exceed market pricing</a:t>
            </a:r>
          </a:p>
          <a:p>
            <a:pPr lvl="1"/>
            <a:r>
              <a:rPr lang="en-US" dirty="0" smtClean="0"/>
              <a:t>That </a:t>
            </a:r>
            <a:r>
              <a:rPr lang="en-US" dirty="0"/>
              <a:t>are not properly allocated among affiliates</a:t>
            </a:r>
          </a:p>
          <a:p>
            <a:endParaRPr lang="en-US" dirty="0"/>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smtClean="0"/>
              <a:t>Notice 2016-66/Form 8886</a:t>
            </a:r>
            <a:endParaRPr lang="en-US" dirty="0"/>
          </a:p>
        </p:txBody>
      </p:sp>
    </p:spTree>
    <p:extLst>
      <p:ext uri="{BB962C8B-B14F-4D97-AF65-F5344CB8AC3E}">
        <p14:creationId xmlns:p14="http://schemas.microsoft.com/office/powerpoint/2010/main" val="1729281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IRS </a:t>
            </a:r>
            <a:r>
              <a:rPr lang="en-US" dirty="0"/>
              <a:t>is concerned </a:t>
            </a:r>
            <a:r>
              <a:rPr lang="en-US" dirty="0" smtClean="0"/>
              <a:t>if:</a:t>
            </a:r>
            <a:endParaRPr lang="en-US" dirty="0"/>
          </a:p>
          <a:p>
            <a:pPr lvl="1"/>
            <a:r>
              <a:rPr lang="en-US" dirty="0"/>
              <a:t>Captive does not comply with regulatory requirements</a:t>
            </a:r>
          </a:p>
          <a:p>
            <a:pPr lvl="1"/>
            <a:r>
              <a:rPr lang="en-US" dirty="0" smtClean="0"/>
              <a:t>Policies </a:t>
            </a:r>
            <a:r>
              <a:rPr lang="en-US" dirty="0"/>
              <a:t>and binders are issued later than industry standards</a:t>
            </a:r>
          </a:p>
          <a:p>
            <a:pPr lvl="1"/>
            <a:r>
              <a:rPr lang="en-US" dirty="0" smtClean="0"/>
              <a:t>Captive </a:t>
            </a:r>
            <a:r>
              <a:rPr lang="en-US" dirty="0"/>
              <a:t>claims administration is not consistent with industry standards</a:t>
            </a:r>
          </a:p>
          <a:p>
            <a:pPr lvl="1"/>
            <a:r>
              <a:rPr lang="en-US" dirty="0" smtClean="0"/>
              <a:t>Insured </a:t>
            </a:r>
            <a:r>
              <a:rPr lang="en-US" dirty="0"/>
              <a:t>does not file claims for each </a:t>
            </a:r>
            <a:r>
              <a:rPr lang="en-US" dirty="0" smtClean="0"/>
              <a:t>loss</a:t>
            </a:r>
            <a:endParaRPr lang="en-US" dirty="0"/>
          </a:p>
          <a:p>
            <a:pPr lvl="1"/>
            <a:r>
              <a:rPr lang="en-US" dirty="0"/>
              <a:t>Captive’s capital is inadequate for the risks assumed</a:t>
            </a:r>
          </a:p>
          <a:p>
            <a:pPr lvl="1"/>
            <a:r>
              <a:rPr lang="en-US" dirty="0" smtClean="0"/>
              <a:t>Captive </a:t>
            </a:r>
            <a:r>
              <a:rPr lang="en-US" dirty="0"/>
              <a:t>invests in illiquid or speculative assets that are not typical of an insurance company</a:t>
            </a:r>
          </a:p>
          <a:p>
            <a:pPr lvl="1"/>
            <a:r>
              <a:rPr lang="en-US" dirty="0" smtClean="0"/>
              <a:t>Captive </a:t>
            </a:r>
            <a:r>
              <a:rPr lang="en-US" dirty="0"/>
              <a:t>loans to insureds or affiliates</a:t>
            </a:r>
          </a:p>
          <a:p>
            <a:pPr lvl="1"/>
            <a:r>
              <a:rPr lang="en-US" smtClean="0"/>
              <a:t>Premiums </a:t>
            </a:r>
            <a:r>
              <a:rPr lang="en-US" dirty="0"/>
              <a:t>for pooling do not reflect the risk</a:t>
            </a:r>
          </a:p>
          <a:p>
            <a:pPr lvl="1"/>
            <a:r>
              <a:rPr lang="en-US" smtClean="0"/>
              <a:t>Pooling </a:t>
            </a:r>
            <a:r>
              <a:rPr lang="en-US" dirty="0"/>
              <a:t>terms result in losses being allocated almost exclusively to related party risk</a:t>
            </a:r>
          </a:p>
          <a:p>
            <a:endParaRPr lang="en-US" dirty="0"/>
          </a:p>
          <a:p>
            <a:pPr lvl="1"/>
            <a:endParaRPr lang="en-US" dirty="0"/>
          </a:p>
          <a:p>
            <a:endParaRPr lang="en-US" dirty="0"/>
          </a:p>
          <a:p>
            <a:endParaRPr lang="en-US" dirty="0"/>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smtClean="0"/>
              <a:t>Notice 2016-66/Form 8886</a:t>
            </a:r>
            <a:endParaRPr lang="en-US" dirty="0"/>
          </a:p>
        </p:txBody>
      </p:sp>
    </p:spTree>
    <p:extLst>
      <p:ext uri="{BB962C8B-B14F-4D97-AF65-F5344CB8AC3E}">
        <p14:creationId xmlns:p14="http://schemas.microsoft.com/office/powerpoint/2010/main" val="83070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IRC SECTION 953(d)</a:t>
            </a:r>
            <a:endParaRPr lang="en-US" dirty="0"/>
          </a:p>
        </p:txBody>
      </p:sp>
    </p:spTree>
    <p:extLst>
      <p:ext uri="{BB962C8B-B14F-4D97-AF65-F5344CB8AC3E}">
        <p14:creationId xmlns:p14="http://schemas.microsoft.com/office/powerpoint/2010/main" val="829563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Election to be treated as a domestic corporation</a:t>
            </a:r>
          </a:p>
          <a:p>
            <a:r>
              <a:rPr lang="en-US" dirty="0" smtClean="0"/>
              <a:t>Must qualify as an insurance company for federal tax purposes</a:t>
            </a:r>
          </a:p>
          <a:p>
            <a:r>
              <a:rPr lang="en-US" dirty="0" smtClean="0"/>
              <a:t>Making the election makes the entity subject to U.S. tax on worldwide income. </a:t>
            </a:r>
          </a:p>
          <a:p>
            <a:pPr lvl="1"/>
            <a:endParaRPr lang="en-US" dirty="0"/>
          </a:p>
        </p:txBody>
      </p:sp>
      <p:sp>
        <p:nvSpPr>
          <p:cNvPr id="3" name="Title 2"/>
          <p:cNvSpPr>
            <a:spLocks noGrp="1"/>
          </p:cNvSpPr>
          <p:nvPr>
            <p:ph type="title"/>
          </p:nvPr>
        </p:nvSpPr>
        <p:spPr/>
        <p:txBody>
          <a:bodyPr/>
          <a:lstStyle/>
          <a:p>
            <a:r>
              <a:rPr lang="en-US" dirty="0" smtClean="0"/>
              <a:t>953(d)</a:t>
            </a:r>
            <a:endParaRPr lang="en-US" dirty="0"/>
          </a:p>
        </p:txBody>
      </p:sp>
    </p:spTree>
    <p:extLst>
      <p:ext uri="{BB962C8B-B14F-4D97-AF65-F5344CB8AC3E}">
        <p14:creationId xmlns:p14="http://schemas.microsoft.com/office/powerpoint/2010/main" val="1567775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Specific procedures for making the </a:t>
            </a:r>
            <a:r>
              <a:rPr lang="en-US" dirty="0" smtClean="0"/>
              <a:t>election, </a:t>
            </a:r>
            <a:r>
              <a:rPr lang="en-US" dirty="0"/>
              <a:t>including an election statement, have been issued by the </a:t>
            </a:r>
            <a:r>
              <a:rPr lang="en-US" dirty="0" smtClean="0"/>
              <a:t>IRS (Rev. Proc. 2003-47). </a:t>
            </a:r>
            <a:r>
              <a:rPr lang="en-US" dirty="0"/>
              <a:t>The election statement must be signed by a duly authorized officer of the electing corporation. </a:t>
            </a:r>
            <a:endParaRPr lang="en-US" dirty="0" smtClean="0"/>
          </a:p>
          <a:p>
            <a:r>
              <a:rPr lang="en-US" dirty="0" smtClean="0"/>
              <a:t>When </a:t>
            </a:r>
            <a:r>
              <a:rPr lang="en-US" dirty="0"/>
              <a:t>the electing corporation files its annual income tax return </a:t>
            </a:r>
            <a:r>
              <a:rPr lang="en-US" b="1" dirty="0"/>
              <a:t>for the first year for which the election is made</a:t>
            </a:r>
            <a:r>
              <a:rPr lang="en-US" dirty="0"/>
              <a:t>, </a:t>
            </a:r>
            <a:r>
              <a:rPr lang="en-US" dirty="0" smtClean="0"/>
              <a:t>it </a:t>
            </a:r>
            <a:r>
              <a:rPr lang="en-US" dirty="0"/>
              <a:t>must attach a copy of the election </a:t>
            </a:r>
            <a:r>
              <a:rPr lang="en-US" dirty="0" smtClean="0"/>
              <a:t>statement.</a:t>
            </a:r>
            <a:endParaRPr lang="en-US" dirty="0"/>
          </a:p>
        </p:txBody>
      </p:sp>
      <p:sp>
        <p:nvSpPr>
          <p:cNvPr id="3" name="Title 2"/>
          <p:cNvSpPr>
            <a:spLocks noGrp="1"/>
          </p:cNvSpPr>
          <p:nvPr>
            <p:ph type="title"/>
          </p:nvPr>
        </p:nvSpPr>
        <p:spPr/>
        <p:txBody>
          <a:bodyPr/>
          <a:lstStyle/>
          <a:p>
            <a:r>
              <a:rPr lang="en-US" dirty="0" smtClean="0"/>
              <a:t>953(d)</a:t>
            </a:r>
            <a:endParaRPr lang="en-US" dirty="0"/>
          </a:p>
        </p:txBody>
      </p:sp>
    </p:spTree>
    <p:extLst>
      <p:ext uri="{BB962C8B-B14F-4D97-AF65-F5344CB8AC3E}">
        <p14:creationId xmlns:p14="http://schemas.microsoft.com/office/powerpoint/2010/main" val="2618791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Requires electing entity to enter into a closing agreement with the IRS whereby:</a:t>
            </a:r>
          </a:p>
          <a:p>
            <a:pPr lvl="1"/>
            <a:r>
              <a:rPr lang="en-US" dirty="0" smtClean="0"/>
              <a:t>The captive posts </a:t>
            </a:r>
            <a:r>
              <a:rPr lang="en-US" dirty="0"/>
              <a:t>a letter of credit unless it has sufficient assets in the </a:t>
            </a:r>
            <a:r>
              <a:rPr lang="en-US" dirty="0" smtClean="0"/>
              <a:t>U.S. (10% of gross income, must be </a:t>
            </a:r>
            <a:r>
              <a:rPr lang="en-US" u="sng" dirty="0" smtClean="0"/>
              <a:t>&gt;</a:t>
            </a:r>
            <a:r>
              <a:rPr lang="en-US" dirty="0" smtClean="0"/>
              <a:t>$75,000 or </a:t>
            </a:r>
            <a:r>
              <a:rPr lang="en-US" u="sng" dirty="0" smtClean="0"/>
              <a:t>&lt;</a:t>
            </a:r>
            <a:r>
              <a:rPr lang="en-US" dirty="0" smtClean="0"/>
              <a:t>$10,000000).</a:t>
            </a:r>
            <a:endParaRPr lang="en-US" u="sng" dirty="0" smtClean="0"/>
          </a:p>
          <a:p>
            <a:pPr lvl="1"/>
            <a:r>
              <a:rPr lang="en-US" dirty="0" smtClean="0"/>
              <a:t>Asset </a:t>
            </a:r>
            <a:r>
              <a:rPr lang="en-US" dirty="0"/>
              <a:t>test may be met by an affiliate with an office in the U.S. and sufficient </a:t>
            </a:r>
            <a:r>
              <a:rPr lang="en-US" dirty="0" smtClean="0"/>
              <a:t>assets (10% of gross income), </a:t>
            </a:r>
            <a:r>
              <a:rPr lang="en-US" dirty="0"/>
              <a:t>in which case the affiliate signs the closing agreement.</a:t>
            </a:r>
          </a:p>
          <a:p>
            <a:endParaRPr lang="en-US" dirty="0"/>
          </a:p>
        </p:txBody>
      </p:sp>
      <p:sp>
        <p:nvSpPr>
          <p:cNvPr id="3" name="Title 2"/>
          <p:cNvSpPr>
            <a:spLocks noGrp="1"/>
          </p:cNvSpPr>
          <p:nvPr>
            <p:ph type="title"/>
          </p:nvPr>
        </p:nvSpPr>
        <p:spPr/>
        <p:txBody>
          <a:bodyPr/>
          <a:lstStyle/>
          <a:p>
            <a:r>
              <a:rPr lang="en-US" dirty="0" smtClean="0"/>
              <a:t>953(d)</a:t>
            </a:r>
            <a:endParaRPr lang="en-US" dirty="0"/>
          </a:p>
        </p:txBody>
      </p:sp>
    </p:spTree>
    <p:extLst>
      <p:ext uri="{BB962C8B-B14F-4D97-AF65-F5344CB8AC3E}">
        <p14:creationId xmlns:p14="http://schemas.microsoft.com/office/powerpoint/2010/main" val="2509879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Reasons to make the election:</a:t>
            </a:r>
          </a:p>
          <a:p>
            <a:pPr lvl="1"/>
            <a:r>
              <a:rPr lang="en-US" dirty="0" smtClean="0"/>
              <a:t>Provides favorable tax treatment for U.S. owned captives, while also allowing them foreign regulation. </a:t>
            </a:r>
          </a:p>
          <a:p>
            <a:pPr lvl="1"/>
            <a:r>
              <a:rPr lang="en-US" dirty="0" smtClean="0"/>
              <a:t>Domestic election avoids BEAT and federal excise tax on insurance premiums. </a:t>
            </a:r>
          </a:p>
          <a:p>
            <a:pPr lvl="1"/>
            <a:r>
              <a:rPr lang="en-US" dirty="0" smtClean="0"/>
              <a:t>Dividends qualify for DRD to corporations and reduced tax rate to individuals.</a:t>
            </a:r>
          </a:p>
          <a:p>
            <a:pPr lvl="1"/>
            <a:r>
              <a:rPr lang="en-US" dirty="0" smtClean="0"/>
              <a:t>Eligible for 831(b) election. </a:t>
            </a:r>
          </a:p>
          <a:p>
            <a:pPr lvl="1"/>
            <a:r>
              <a:rPr lang="en-US" dirty="0" smtClean="0"/>
              <a:t>Generally treated as US company for FATCA purposes</a:t>
            </a:r>
          </a:p>
          <a:p>
            <a:pPr lvl="1"/>
            <a:endParaRPr lang="en-US" dirty="0"/>
          </a:p>
        </p:txBody>
      </p:sp>
      <p:sp>
        <p:nvSpPr>
          <p:cNvPr id="3" name="Title 2"/>
          <p:cNvSpPr>
            <a:spLocks noGrp="1"/>
          </p:cNvSpPr>
          <p:nvPr>
            <p:ph type="title"/>
          </p:nvPr>
        </p:nvSpPr>
        <p:spPr/>
        <p:txBody>
          <a:bodyPr/>
          <a:lstStyle/>
          <a:p>
            <a:r>
              <a:rPr lang="en-US" dirty="0" smtClean="0"/>
              <a:t>953(d)</a:t>
            </a:r>
            <a:endParaRPr lang="en-US" dirty="0"/>
          </a:p>
        </p:txBody>
      </p:sp>
    </p:spTree>
    <p:extLst>
      <p:ext uri="{BB962C8B-B14F-4D97-AF65-F5344CB8AC3E}">
        <p14:creationId xmlns:p14="http://schemas.microsoft.com/office/powerpoint/2010/main" val="3932734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happens if a company re-domesticates to onshore domicile? </a:t>
            </a:r>
          </a:p>
          <a:p>
            <a:pPr lvl="1"/>
            <a:r>
              <a:rPr lang="en-US" dirty="0" smtClean="0"/>
              <a:t>How do you get released from letter of credit? </a:t>
            </a:r>
          </a:p>
          <a:p>
            <a:pPr lvl="2"/>
            <a:r>
              <a:rPr lang="en-US" dirty="0" smtClean="0"/>
              <a:t>A letter explaining situation and requesting release of the LOC should be sent to IRS office that handles 953(d) elections (Plantation, FL)</a:t>
            </a:r>
          </a:p>
          <a:p>
            <a:pPr lvl="2"/>
            <a:r>
              <a:rPr lang="en-US" dirty="0" smtClean="0"/>
              <a:t>If accepted the IRS will release the LOC to the financial institution and send a letter acknowledging the release to the taxpayer. </a:t>
            </a:r>
            <a:endParaRPr lang="en-US" dirty="0"/>
          </a:p>
        </p:txBody>
      </p:sp>
      <p:sp>
        <p:nvSpPr>
          <p:cNvPr id="3" name="Title 2"/>
          <p:cNvSpPr>
            <a:spLocks noGrp="1"/>
          </p:cNvSpPr>
          <p:nvPr>
            <p:ph type="title"/>
          </p:nvPr>
        </p:nvSpPr>
        <p:spPr/>
        <p:txBody>
          <a:bodyPr/>
          <a:lstStyle/>
          <a:p>
            <a:r>
              <a:rPr lang="en-US" dirty="0" smtClean="0"/>
              <a:t>953(d)</a:t>
            </a:r>
            <a:endParaRPr lang="en-US" dirty="0"/>
          </a:p>
        </p:txBody>
      </p:sp>
    </p:spTree>
    <p:extLst>
      <p:ext uri="{BB962C8B-B14F-4D97-AF65-F5344CB8AC3E}">
        <p14:creationId xmlns:p14="http://schemas.microsoft.com/office/powerpoint/2010/main" val="4022666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Since 2017, the annual premium limit is adjusted for inflation as a result of provisions of PATH Act (2015). </a:t>
            </a:r>
          </a:p>
          <a:p>
            <a:r>
              <a:rPr lang="en-US" dirty="0" smtClean="0"/>
              <a:t>2018 &amp; 2019 Premium threshold - $2,300,000</a:t>
            </a:r>
          </a:p>
          <a:p>
            <a:r>
              <a:rPr lang="en-US" dirty="0" smtClean="0"/>
              <a:t>No inflation adjustment for 2019 (Rev. Procedure 2018-57).</a:t>
            </a:r>
            <a:endParaRPr lang="en-US" dirty="0"/>
          </a:p>
        </p:txBody>
      </p:sp>
      <p:sp>
        <p:nvSpPr>
          <p:cNvPr id="3" name="Title 2"/>
          <p:cNvSpPr>
            <a:spLocks noGrp="1"/>
          </p:cNvSpPr>
          <p:nvPr>
            <p:ph type="title"/>
          </p:nvPr>
        </p:nvSpPr>
        <p:spPr/>
        <p:txBody>
          <a:bodyPr/>
          <a:lstStyle/>
          <a:p>
            <a:r>
              <a:rPr lang="en-US" dirty="0" smtClean="0"/>
              <a:t>831(b) Limits</a:t>
            </a:r>
            <a:endParaRPr lang="en-US" dirty="0"/>
          </a:p>
        </p:txBody>
      </p:sp>
    </p:spTree>
    <p:extLst>
      <p:ext uri="{BB962C8B-B14F-4D97-AF65-F5344CB8AC3E}">
        <p14:creationId xmlns:p14="http://schemas.microsoft.com/office/powerpoint/2010/main" val="1358420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a:t>
            </a:r>
            <a:endParaRPr lang="en-US" dirty="0"/>
          </a:p>
        </p:txBody>
      </p:sp>
    </p:spTree>
    <p:extLst>
      <p:ext uri="{BB962C8B-B14F-4D97-AF65-F5344CB8AC3E}">
        <p14:creationId xmlns:p14="http://schemas.microsoft.com/office/powerpoint/2010/main" val="211756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err="1" smtClean="0"/>
              <a:t>Avrahami</a:t>
            </a:r>
            <a:r>
              <a:rPr lang="en-US" dirty="0" smtClean="0"/>
              <a:t> (August 2017)</a:t>
            </a:r>
          </a:p>
          <a:p>
            <a:pPr lvl="1"/>
            <a:r>
              <a:rPr lang="en-US" dirty="0" smtClean="0"/>
              <a:t>No risk distribution. Insufficient number of insureds and exposure units.</a:t>
            </a:r>
          </a:p>
          <a:p>
            <a:pPr lvl="1"/>
            <a:r>
              <a:rPr lang="en-US" dirty="0" smtClean="0"/>
              <a:t>Court ruled </a:t>
            </a:r>
            <a:r>
              <a:rPr lang="en-US" b="1" dirty="0" smtClean="0"/>
              <a:t>pooling entity </a:t>
            </a:r>
            <a:r>
              <a:rPr lang="en-US" dirty="0" smtClean="0"/>
              <a:t>was not a bona fide insurance company. </a:t>
            </a:r>
          </a:p>
          <a:p>
            <a:r>
              <a:rPr lang="en-US" dirty="0" smtClean="0"/>
              <a:t>Reserve Mechanical (June 2018)</a:t>
            </a:r>
          </a:p>
          <a:p>
            <a:pPr lvl="1"/>
            <a:r>
              <a:rPr lang="en-US" dirty="0" smtClean="0"/>
              <a:t>Lacking risk distribution.</a:t>
            </a:r>
          </a:p>
          <a:p>
            <a:pPr lvl="1"/>
            <a:r>
              <a:rPr lang="en-US" dirty="0" err="1" smtClean="0"/>
              <a:t>Insufficent</a:t>
            </a:r>
            <a:r>
              <a:rPr lang="en-US" dirty="0" smtClean="0"/>
              <a:t> number of exposure units.</a:t>
            </a:r>
          </a:p>
          <a:p>
            <a:pPr lvl="1"/>
            <a:r>
              <a:rPr lang="en-US" dirty="0"/>
              <a:t>Court ruled </a:t>
            </a:r>
            <a:r>
              <a:rPr lang="en-US" b="1" dirty="0"/>
              <a:t>pooling entity </a:t>
            </a:r>
            <a:r>
              <a:rPr lang="en-US" dirty="0" smtClean="0"/>
              <a:t>did not constitute insurance company</a:t>
            </a:r>
            <a:r>
              <a:rPr lang="en-US" dirty="0"/>
              <a:t> </a:t>
            </a:r>
            <a:endParaRPr lang="en-US" dirty="0" smtClean="0"/>
          </a:p>
          <a:p>
            <a:pPr lvl="2"/>
            <a:r>
              <a:rPr lang="en-US" dirty="0" smtClean="0"/>
              <a:t>Pool </a:t>
            </a:r>
            <a:r>
              <a:rPr lang="en-US" dirty="0"/>
              <a:t>was not a bona fide insurance company.</a:t>
            </a:r>
          </a:p>
          <a:p>
            <a:pPr lvl="2"/>
            <a:r>
              <a:rPr lang="en-US" dirty="0"/>
              <a:t>Quota share arrangement involved circular flow of funds</a:t>
            </a:r>
          </a:p>
          <a:p>
            <a:pPr lvl="2"/>
            <a:r>
              <a:rPr lang="en-US" dirty="0"/>
              <a:t>Premiums were not negotiated at arm’s length</a:t>
            </a:r>
            <a:r>
              <a:rPr lang="en-US" dirty="0" smtClean="0"/>
              <a:t>.</a:t>
            </a:r>
          </a:p>
          <a:p>
            <a:r>
              <a:rPr lang="en-US" dirty="0" smtClean="0"/>
              <a:t>Syzygy (April 2019)</a:t>
            </a:r>
          </a:p>
          <a:p>
            <a:pPr lvl="1"/>
            <a:r>
              <a:rPr lang="en-US" dirty="0" smtClean="0"/>
              <a:t>Not sufficient risk distribution. </a:t>
            </a:r>
          </a:p>
          <a:p>
            <a:pPr lvl="1"/>
            <a:r>
              <a:rPr lang="en-US" dirty="0" smtClean="0"/>
              <a:t>Court found fronting carriers (pools) did not qualify as bona fide insurance companies:</a:t>
            </a:r>
          </a:p>
          <a:p>
            <a:pPr lvl="2"/>
            <a:r>
              <a:rPr lang="en-US" dirty="0" smtClean="0"/>
              <a:t>Circular flow of funds, </a:t>
            </a:r>
          </a:p>
          <a:p>
            <a:pPr lvl="2"/>
            <a:r>
              <a:rPr lang="en-US" dirty="0" smtClean="0"/>
              <a:t>Contracts were not negotiated at arm’s length, and</a:t>
            </a:r>
          </a:p>
          <a:p>
            <a:pPr lvl="2"/>
            <a:r>
              <a:rPr lang="en-US" dirty="0" smtClean="0"/>
              <a:t>Premiums were not actuarially determined.</a:t>
            </a:r>
            <a:endParaRPr lang="en-US" dirty="0"/>
          </a:p>
        </p:txBody>
      </p:sp>
      <p:sp>
        <p:nvSpPr>
          <p:cNvPr id="3" name="Title 2"/>
          <p:cNvSpPr>
            <a:spLocks noGrp="1"/>
          </p:cNvSpPr>
          <p:nvPr>
            <p:ph type="title"/>
          </p:nvPr>
        </p:nvSpPr>
        <p:spPr/>
        <p:txBody>
          <a:bodyPr/>
          <a:lstStyle/>
          <a:p>
            <a:r>
              <a:rPr lang="en-US" dirty="0" smtClean="0"/>
              <a:t>Summary of 831(b) Cases Favoring IRS</a:t>
            </a:r>
            <a:endParaRPr lang="en-US" dirty="0"/>
          </a:p>
        </p:txBody>
      </p:sp>
    </p:spTree>
    <p:extLst>
      <p:ext uri="{BB962C8B-B14F-4D97-AF65-F5344CB8AC3E}">
        <p14:creationId xmlns:p14="http://schemas.microsoft.com/office/powerpoint/2010/main" val="670448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Questions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95808"/>
            <a:ext cx="9144000" cy="5080786"/>
          </a:xfrm>
        </p:spPr>
      </p:pic>
    </p:spTree>
    <p:extLst>
      <p:ext uri="{BB962C8B-B14F-4D97-AF65-F5344CB8AC3E}">
        <p14:creationId xmlns:p14="http://schemas.microsoft.com/office/powerpoint/2010/main" val="3954272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pPr algn="ctr"/>
            <a:r>
              <a:rPr lang="en-US" dirty="0">
                <a:solidFill>
                  <a:schemeClr val="tx2"/>
                </a:solidFill>
              </a:rPr>
              <a:t>Robert Miller, CPA</a:t>
            </a:r>
          </a:p>
          <a:p>
            <a:pPr algn="ctr"/>
            <a:r>
              <a:rPr lang="en-US" dirty="0">
                <a:solidFill>
                  <a:schemeClr val="tx2"/>
                </a:solidFill>
              </a:rPr>
              <a:t>Montgomery</a:t>
            </a:r>
          </a:p>
          <a:p>
            <a:pPr algn="ctr"/>
            <a:r>
              <a:rPr lang="en-US" dirty="0">
                <a:solidFill>
                  <a:schemeClr val="tx2"/>
                </a:solidFill>
              </a:rPr>
              <a:t>334-386-5212</a:t>
            </a:r>
          </a:p>
          <a:p>
            <a:pPr algn="ctr"/>
            <a:r>
              <a:rPr lang="en-US" dirty="0">
                <a:solidFill>
                  <a:schemeClr val="tx2"/>
                </a:solidFill>
              </a:rPr>
              <a:t>rjmiller@cricpa.com</a:t>
            </a:r>
          </a:p>
        </p:txBody>
      </p:sp>
    </p:spTree>
    <p:extLst>
      <p:ext uri="{BB962C8B-B14F-4D97-AF65-F5344CB8AC3E}">
        <p14:creationId xmlns:p14="http://schemas.microsoft.com/office/powerpoint/2010/main" val="3957516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Title 1"/>
          <p:cNvSpPr txBox="1">
            <a:spLocks/>
          </p:cNvSpPr>
          <p:nvPr/>
        </p:nvSpPr>
        <p:spPr>
          <a:xfrm>
            <a:off x="346285" y="-1838"/>
            <a:ext cx="8349694" cy="101919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500" b="1" i="0" kern="1200" cap="all">
                <a:solidFill>
                  <a:srgbClr val="003B57"/>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557B"/>
                </a:solidFill>
                <a:effectLst/>
                <a:uLnTx/>
                <a:uFillTx/>
                <a:latin typeface="Calibri"/>
                <a:ea typeface="+mj-ea"/>
                <a:cs typeface="Calibri"/>
              </a:rPr>
              <a:t>Firm Profile </a:t>
            </a:r>
          </a:p>
        </p:txBody>
      </p:sp>
      <p:pic>
        <p:nvPicPr>
          <p:cNvPr id="3" name="Picture 2">
            <a:extLst>
              <a:ext uri="{FF2B5EF4-FFF2-40B4-BE49-F238E27FC236}">
                <a16:creationId xmlns:a16="http://schemas.microsoft.com/office/drawing/2014/main" id="{069E26C0-7006-0B42-83FB-1FF606E0A5DB}"/>
              </a:ext>
            </a:extLst>
          </p:cNvPr>
          <p:cNvPicPr>
            <a:picLocks noChangeAspect="1"/>
          </p:cNvPicPr>
          <p:nvPr/>
        </p:nvPicPr>
        <p:blipFill>
          <a:blip r:embed="rId4"/>
          <a:stretch>
            <a:fillRect/>
          </a:stretch>
        </p:blipFill>
        <p:spPr>
          <a:xfrm>
            <a:off x="0" y="1136074"/>
            <a:ext cx="9144000" cy="4738254"/>
          </a:xfrm>
          <a:prstGeom prst="rect">
            <a:avLst/>
          </a:prstGeom>
        </p:spPr>
      </p:pic>
      <p:sp>
        <p:nvSpPr>
          <p:cNvPr id="2" name="Title 1"/>
          <p:cNvSpPr>
            <a:spLocks noGrp="1"/>
          </p:cNvSpPr>
          <p:nvPr>
            <p:ph type="title"/>
          </p:nvPr>
        </p:nvSpPr>
        <p:spPr>
          <a:xfrm>
            <a:off x="253978" y="5364731"/>
            <a:ext cx="8594457" cy="1019194"/>
          </a:xfrm>
        </p:spPr>
        <p:txBody>
          <a:bodyPr/>
          <a:lstStyle/>
          <a:p>
            <a:r>
              <a:rPr lang="en-US" b="0" dirty="0" smtClean="0"/>
              <a:t>Includes work with 170+ captives. </a:t>
            </a:r>
            <a:endParaRPr lang="en-US" b="0" dirty="0"/>
          </a:p>
        </p:txBody>
      </p:sp>
    </p:spTree>
    <p:extLst>
      <p:ext uri="{BB962C8B-B14F-4D97-AF65-F5344CB8AC3E}">
        <p14:creationId xmlns:p14="http://schemas.microsoft.com/office/powerpoint/2010/main" val="1351814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itle 2"/>
          <p:cNvSpPr>
            <a:spLocks noGrp="1"/>
          </p:cNvSpPr>
          <p:nvPr>
            <p:ph type="title"/>
          </p:nvPr>
        </p:nvSpPr>
        <p:spPr/>
        <p:txBody>
          <a:bodyPr/>
          <a:lstStyle/>
          <a:p>
            <a:r>
              <a:rPr lang="en-US" dirty="0">
                <a:solidFill>
                  <a:srgbClr val="00557B"/>
                </a:solidFill>
              </a:rPr>
              <a:t>Join our conversation</a:t>
            </a:r>
          </a:p>
        </p:txBody>
      </p:sp>
    </p:spTree>
    <p:extLst>
      <p:ext uri="{BB962C8B-B14F-4D97-AF65-F5344CB8AC3E}">
        <p14:creationId xmlns:p14="http://schemas.microsoft.com/office/powerpoint/2010/main" val="426031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Must qualify as an insurance company for federal tax purposes. </a:t>
            </a:r>
          </a:p>
          <a:p>
            <a:r>
              <a:rPr lang="en-US" dirty="0" smtClean="0"/>
              <a:t>In addition to the premium threshold, the PATH Act added a diversification and alternative ownership test:</a:t>
            </a:r>
          </a:p>
          <a:p>
            <a:pPr lvl="1"/>
            <a:r>
              <a:rPr lang="en-US" b="1" dirty="0" smtClean="0"/>
              <a:t>Diversification Test </a:t>
            </a:r>
            <a:r>
              <a:rPr lang="en-US" dirty="0" smtClean="0"/>
              <a:t>– Limits any </a:t>
            </a:r>
            <a:r>
              <a:rPr lang="en-US" dirty="0"/>
              <a:t>one policyholder to no more than 20% of the company’s defined premiums written (higher of direct or net premiums written).  For purposes of the 20% limitation, all related </a:t>
            </a:r>
            <a:r>
              <a:rPr lang="en-US" dirty="0" smtClean="0"/>
              <a:t>policyholders, </a:t>
            </a:r>
            <a:r>
              <a:rPr lang="en-US" dirty="0"/>
              <a:t>or members of the same controlled group, are treated as a single </a:t>
            </a:r>
            <a:r>
              <a:rPr lang="en-US" dirty="0" smtClean="0"/>
              <a:t>policyholder. Companies </a:t>
            </a:r>
            <a:r>
              <a:rPr lang="en-US" dirty="0"/>
              <a:t>failing to qualify under the diversification requirement may still qualify for the election if it meets an ownership test.  </a:t>
            </a:r>
            <a:endParaRPr lang="en-US" dirty="0" smtClean="0"/>
          </a:p>
          <a:p>
            <a:pPr lvl="1"/>
            <a:r>
              <a:rPr lang="en-US" b="1" dirty="0" smtClean="0"/>
              <a:t>Ownership Test </a:t>
            </a:r>
            <a:r>
              <a:rPr lang="en-US" dirty="0" smtClean="0"/>
              <a:t>– Under </a:t>
            </a:r>
            <a:r>
              <a:rPr lang="en-US" dirty="0"/>
              <a:t>this test, the owner of the small insurance company must mirror, within a 2% de </a:t>
            </a:r>
            <a:r>
              <a:rPr lang="en-US" dirty="0" err="1"/>
              <a:t>minimis</a:t>
            </a:r>
            <a:r>
              <a:rPr lang="en-US" dirty="0"/>
              <a:t> margin, the ownership of the business or assets being insured. </a:t>
            </a:r>
          </a:p>
          <a:p>
            <a:pPr marL="457200" lvl="1" indent="0">
              <a:buNone/>
            </a:pPr>
            <a:r>
              <a:rPr lang="en-US" dirty="0"/>
              <a:t>No grandfather provisions were incorporated into the </a:t>
            </a:r>
            <a:r>
              <a:rPr lang="en-US" dirty="0" smtClean="0"/>
              <a:t>PATH Act. Therefore</a:t>
            </a:r>
            <a:r>
              <a:rPr lang="en-US" dirty="0"/>
              <a:t>, existing </a:t>
            </a:r>
            <a:r>
              <a:rPr lang="en-US" dirty="0" smtClean="0"/>
              <a:t>831(b</a:t>
            </a:r>
            <a:r>
              <a:rPr lang="en-US" dirty="0"/>
              <a:t>) companies must comply with the diversification requirement or alternative ownership test beginning in 2017</a:t>
            </a:r>
            <a:r>
              <a:rPr lang="en-US" dirty="0" smtClean="0"/>
              <a:t>.</a:t>
            </a:r>
          </a:p>
          <a:p>
            <a:pPr marL="457200" lvl="1" indent="0">
              <a:buNone/>
            </a:pPr>
            <a:endParaRPr lang="en-US" dirty="0" smtClean="0"/>
          </a:p>
          <a:p>
            <a:pPr marL="457200" lvl="1" indent="0">
              <a:buNone/>
            </a:pPr>
            <a:r>
              <a:rPr lang="en-US" dirty="0" smtClean="0"/>
              <a:t>Questions as to how the entity qualifies are on Schedule I, line 14.</a:t>
            </a:r>
            <a:endParaRPr lang="en-US" dirty="0"/>
          </a:p>
          <a:p>
            <a:endParaRPr lang="en-US" dirty="0"/>
          </a:p>
        </p:txBody>
      </p:sp>
      <p:sp>
        <p:nvSpPr>
          <p:cNvPr id="3" name="Title 2"/>
          <p:cNvSpPr>
            <a:spLocks noGrp="1"/>
          </p:cNvSpPr>
          <p:nvPr>
            <p:ph type="title"/>
          </p:nvPr>
        </p:nvSpPr>
        <p:spPr/>
        <p:txBody>
          <a:bodyPr/>
          <a:lstStyle/>
          <a:p>
            <a:r>
              <a:rPr lang="en-US" dirty="0" smtClean="0"/>
              <a:t>Qualifying for Code Sec. 831(b)</a:t>
            </a:r>
            <a:endParaRPr lang="en-US" dirty="0"/>
          </a:p>
        </p:txBody>
      </p:sp>
    </p:spTree>
    <p:extLst>
      <p:ext uri="{BB962C8B-B14F-4D97-AF65-F5344CB8AC3E}">
        <p14:creationId xmlns:p14="http://schemas.microsoft.com/office/powerpoint/2010/main" val="2573451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Once the </a:t>
            </a:r>
            <a:r>
              <a:rPr lang="en-US" dirty="0" smtClean="0"/>
              <a:t>831(b) election </a:t>
            </a:r>
            <a:r>
              <a:rPr lang="en-US" dirty="0"/>
              <a:t>is made, it cannot be revoked without the consent of the IRS and applies to all future tax years where the premium test does not exceed </a:t>
            </a:r>
            <a:r>
              <a:rPr lang="en-US" dirty="0" smtClean="0"/>
              <a:t>the applicable year’s threshold.</a:t>
            </a:r>
          </a:p>
          <a:p>
            <a:r>
              <a:rPr lang="en-US" dirty="0" smtClean="0"/>
              <a:t>Net </a:t>
            </a:r>
            <a:r>
              <a:rPr lang="en-US" dirty="0"/>
              <a:t>operating losses (NOLs) cannot be carried from or to a year in which the company is subject to the </a:t>
            </a:r>
            <a:r>
              <a:rPr lang="en-US" dirty="0" smtClean="0"/>
              <a:t>831(b) election</a:t>
            </a:r>
            <a:r>
              <a:rPr lang="en-US" dirty="0"/>
              <a:t>.  In addition, NOLs cannot be carried from or to a tax year, if the company was subject to the </a:t>
            </a:r>
            <a:r>
              <a:rPr lang="en-US" dirty="0" smtClean="0"/>
              <a:t>election </a:t>
            </a:r>
            <a:r>
              <a:rPr lang="en-US" dirty="0"/>
              <a:t>within the carryback/carryforward period.</a:t>
            </a:r>
          </a:p>
        </p:txBody>
      </p:sp>
      <p:sp>
        <p:nvSpPr>
          <p:cNvPr id="3" name="Title 2"/>
          <p:cNvSpPr>
            <a:spLocks noGrp="1"/>
          </p:cNvSpPr>
          <p:nvPr>
            <p:ph type="title"/>
          </p:nvPr>
        </p:nvSpPr>
        <p:spPr/>
        <p:txBody>
          <a:bodyPr/>
          <a:lstStyle/>
          <a:p>
            <a:r>
              <a:rPr lang="en-US" dirty="0" smtClean="0"/>
              <a:t>831(b)</a:t>
            </a:r>
            <a:endParaRPr lang="en-US" dirty="0"/>
          </a:p>
        </p:txBody>
      </p:sp>
    </p:spTree>
    <p:extLst>
      <p:ext uri="{BB962C8B-B14F-4D97-AF65-F5344CB8AC3E}">
        <p14:creationId xmlns:p14="http://schemas.microsoft.com/office/powerpoint/2010/main" val="346644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CUTS AND JOBS ACT (TCJA)</a:t>
            </a:r>
            <a:endParaRPr lang="en-US" dirty="0"/>
          </a:p>
        </p:txBody>
      </p:sp>
    </p:spTree>
    <p:extLst>
      <p:ext uri="{BB962C8B-B14F-4D97-AF65-F5344CB8AC3E}">
        <p14:creationId xmlns:p14="http://schemas.microsoft.com/office/powerpoint/2010/main" val="161086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8364"/>
            <a:ext cx="8229600" cy="4673600"/>
          </a:xfrm>
        </p:spPr>
        <p:txBody>
          <a:bodyPr>
            <a:normAutofit lnSpcReduction="10000"/>
          </a:bodyPr>
          <a:lstStyle/>
          <a:p>
            <a:r>
              <a:rPr lang="en-US" dirty="0" smtClean="0"/>
              <a:t>Effective for tax years beginning after 12/31/17:</a:t>
            </a:r>
          </a:p>
          <a:p>
            <a:r>
              <a:rPr lang="en-US" dirty="0" smtClean="0"/>
              <a:t>Corporate tax rate is flat 21%</a:t>
            </a:r>
          </a:p>
          <a:p>
            <a:r>
              <a:rPr lang="en-US" dirty="0" smtClean="0"/>
              <a:t>Dividends received deduction (DRD</a:t>
            </a:r>
            <a:r>
              <a:rPr lang="en-US" dirty="0" smtClean="0"/>
              <a:t>) reduced</a:t>
            </a:r>
          </a:p>
          <a:p>
            <a:r>
              <a:rPr lang="en-US" dirty="0" smtClean="0"/>
              <a:t>Alternative </a:t>
            </a:r>
            <a:r>
              <a:rPr lang="en-US" dirty="0" smtClean="0"/>
              <a:t>minimum tax repealed – AMT credit equal to 50% of tax for 2018-2020 and 100% 2021 and later.</a:t>
            </a:r>
          </a:p>
          <a:p>
            <a:r>
              <a:rPr lang="en-US" dirty="0" smtClean="0"/>
              <a:t>Proration of tax-exempt interest and DRD changed from 15% to 25%</a:t>
            </a:r>
          </a:p>
        </p:txBody>
      </p:sp>
      <p:sp>
        <p:nvSpPr>
          <p:cNvPr id="3" name="Title 2"/>
          <p:cNvSpPr>
            <a:spLocks noGrp="1"/>
          </p:cNvSpPr>
          <p:nvPr>
            <p:ph type="title"/>
          </p:nvPr>
        </p:nvSpPr>
        <p:spPr/>
        <p:txBody>
          <a:bodyPr>
            <a:normAutofit/>
          </a:bodyPr>
          <a:lstStyle/>
          <a:p>
            <a:r>
              <a:rPr lang="en-US" dirty="0" smtClean="0"/>
              <a:t>TCJA </a:t>
            </a:r>
            <a:r>
              <a:rPr lang="en-US" dirty="0" smtClean="0"/>
              <a:t>Summary Corporate Changes</a:t>
            </a:r>
            <a:endParaRPr lang="en-US" dirty="0"/>
          </a:p>
        </p:txBody>
      </p:sp>
    </p:spTree>
    <p:extLst>
      <p:ext uri="{BB962C8B-B14F-4D97-AF65-F5344CB8AC3E}">
        <p14:creationId xmlns:p14="http://schemas.microsoft.com/office/powerpoint/2010/main" val="2059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44601"/>
            <a:ext cx="8229600" cy="1618672"/>
          </a:xfrm>
        </p:spPr>
        <p:txBody>
          <a:bodyPr>
            <a:normAutofit fontScale="92500" lnSpcReduction="20000"/>
          </a:bodyPr>
          <a:lstStyle/>
          <a:p>
            <a:r>
              <a:rPr lang="en-US" dirty="0" smtClean="0"/>
              <a:t>Corporations which receive dividends from other taxable corporations are generally allowed a deduction of some percentage of the dividends received. </a:t>
            </a:r>
            <a:endParaRPr lang="en-US" dirty="0"/>
          </a:p>
        </p:txBody>
      </p:sp>
      <p:sp>
        <p:nvSpPr>
          <p:cNvPr id="3" name="Title 2"/>
          <p:cNvSpPr>
            <a:spLocks noGrp="1"/>
          </p:cNvSpPr>
          <p:nvPr>
            <p:ph type="title"/>
          </p:nvPr>
        </p:nvSpPr>
        <p:spPr/>
        <p:txBody>
          <a:bodyPr/>
          <a:lstStyle/>
          <a:p>
            <a:r>
              <a:rPr lang="en-US" smtClean="0"/>
              <a:t>Dividends Received Deduction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3406974"/>
              </p:ext>
            </p:extLst>
          </p:nvPr>
        </p:nvGraphicFramePr>
        <p:xfrm>
          <a:off x="589540" y="2863273"/>
          <a:ext cx="8097260" cy="2983923"/>
        </p:xfrm>
        <a:graphic>
          <a:graphicData uri="http://schemas.openxmlformats.org/drawingml/2006/table">
            <a:tbl>
              <a:tblPr/>
              <a:tblGrid>
                <a:gridCol w="2657042">
                  <a:extLst>
                    <a:ext uri="{9D8B030D-6E8A-4147-A177-3AD203B41FA5}">
                      <a16:colId xmlns:a16="http://schemas.microsoft.com/office/drawing/2014/main" val="1955680444"/>
                    </a:ext>
                  </a:extLst>
                </a:gridCol>
                <a:gridCol w="2724727">
                  <a:extLst>
                    <a:ext uri="{9D8B030D-6E8A-4147-A177-3AD203B41FA5}">
                      <a16:colId xmlns:a16="http://schemas.microsoft.com/office/drawing/2014/main" val="1266863840"/>
                    </a:ext>
                  </a:extLst>
                </a:gridCol>
                <a:gridCol w="2715491">
                  <a:extLst>
                    <a:ext uri="{9D8B030D-6E8A-4147-A177-3AD203B41FA5}">
                      <a16:colId xmlns:a16="http://schemas.microsoft.com/office/drawing/2014/main" val="1834901052"/>
                    </a:ext>
                  </a:extLst>
                </a:gridCol>
              </a:tblGrid>
              <a:tr h="1193570">
                <a:tc>
                  <a:txBody>
                    <a:bodyPr/>
                    <a:lstStyle/>
                    <a:p>
                      <a:endParaRPr lang="en-US" sz="1900" dirty="0" smtClean="0"/>
                    </a:p>
                    <a:p>
                      <a:r>
                        <a:rPr lang="en-US" sz="1900" dirty="0" smtClean="0"/>
                        <a:t>Percentage </a:t>
                      </a:r>
                      <a:r>
                        <a:rPr lang="en-US" sz="1900" dirty="0"/>
                        <a:t>Ownership in </a:t>
                      </a:r>
                      <a:br>
                        <a:rPr lang="en-US" sz="1900" dirty="0"/>
                      </a:br>
                      <a:r>
                        <a:rPr lang="en-US" sz="1900" u="sng" dirty="0"/>
                        <a:t>Distributing Corporation</a:t>
                      </a:r>
                    </a:p>
                  </a:txBody>
                  <a:tcPr anchor="ctr">
                    <a:lnL>
                      <a:noFill/>
                    </a:lnL>
                    <a:lnR>
                      <a:noFill/>
                    </a:lnR>
                    <a:lnT>
                      <a:noFill/>
                    </a:lnT>
                    <a:lnB>
                      <a:noFill/>
                    </a:lnB>
                  </a:tcPr>
                </a:tc>
                <a:tc>
                  <a:txBody>
                    <a:bodyPr/>
                    <a:lstStyle/>
                    <a:p>
                      <a:r>
                        <a:rPr lang="en-US" sz="1900" dirty="0" smtClean="0"/>
                        <a:t>DRD % </a:t>
                      </a:r>
                      <a:r>
                        <a:rPr lang="en-US" sz="1900" dirty="0"/>
                        <a:t>for Tax Years </a:t>
                      </a:r>
                      <a:br>
                        <a:rPr lang="en-US" sz="1900" dirty="0"/>
                      </a:br>
                      <a:r>
                        <a:rPr lang="en-US" sz="1900" u="sng" dirty="0"/>
                        <a:t>Beginning before 2018</a:t>
                      </a:r>
                    </a:p>
                  </a:txBody>
                  <a:tcPr anchor="ctr">
                    <a:lnL>
                      <a:noFill/>
                    </a:lnL>
                    <a:lnR>
                      <a:noFill/>
                    </a:lnR>
                    <a:lnT>
                      <a:noFill/>
                    </a:lnT>
                    <a:lnB>
                      <a:noFill/>
                    </a:lnB>
                  </a:tcPr>
                </a:tc>
                <a:tc>
                  <a:txBody>
                    <a:bodyPr/>
                    <a:lstStyle/>
                    <a:p>
                      <a:r>
                        <a:rPr lang="en-US" sz="1900" dirty="0" smtClean="0"/>
                        <a:t>DRD % </a:t>
                      </a:r>
                      <a:r>
                        <a:rPr lang="en-US" sz="1900" dirty="0"/>
                        <a:t>for Tax Years </a:t>
                      </a:r>
                      <a:br>
                        <a:rPr lang="en-US" sz="1900" dirty="0"/>
                      </a:br>
                      <a:r>
                        <a:rPr lang="en-US" sz="1900" u="sng" dirty="0"/>
                        <a:t>Beginning after 2017</a:t>
                      </a:r>
                    </a:p>
                  </a:txBody>
                  <a:tcPr anchor="ctr">
                    <a:lnL>
                      <a:noFill/>
                    </a:lnL>
                    <a:lnR>
                      <a:noFill/>
                    </a:lnR>
                    <a:lnT>
                      <a:noFill/>
                    </a:lnT>
                    <a:lnB>
                      <a:noFill/>
                    </a:lnB>
                  </a:tcPr>
                </a:tc>
                <a:extLst>
                  <a:ext uri="{0D108BD9-81ED-4DB2-BD59-A6C34878D82A}">
                    <a16:rowId xmlns:a16="http://schemas.microsoft.com/office/drawing/2014/main" val="2851102713"/>
                  </a:ext>
                </a:extLst>
              </a:tr>
              <a:tr h="477427">
                <a:tc>
                  <a:txBody>
                    <a:bodyPr/>
                    <a:lstStyle/>
                    <a:p>
                      <a:r>
                        <a:rPr lang="en-US" sz="1900" b="1" dirty="0"/>
                        <a:t>Less than 20%</a:t>
                      </a:r>
                    </a:p>
                  </a:txBody>
                  <a:tcPr anchor="ctr">
                    <a:lnL>
                      <a:noFill/>
                    </a:lnL>
                    <a:lnR>
                      <a:noFill/>
                    </a:lnR>
                    <a:lnT>
                      <a:noFill/>
                    </a:lnT>
                    <a:lnB>
                      <a:noFill/>
                    </a:lnB>
                  </a:tcPr>
                </a:tc>
                <a:tc>
                  <a:txBody>
                    <a:bodyPr/>
                    <a:lstStyle/>
                    <a:p>
                      <a:r>
                        <a:rPr lang="en-US" sz="1900" b="1" dirty="0"/>
                        <a:t>70%</a:t>
                      </a:r>
                    </a:p>
                  </a:txBody>
                  <a:tcPr anchor="ctr">
                    <a:lnL>
                      <a:noFill/>
                    </a:lnL>
                    <a:lnR>
                      <a:noFill/>
                    </a:lnR>
                    <a:lnT>
                      <a:noFill/>
                    </a:lnT>
                    <a:lnB>
                      <a:noFill/>
                    </a:lnB>
                  </a:tcPr>
                </a:tc>
                <a:tc>
                  <a:txBody>
                    <a:bodyPr/>
                    <a:lstStyle/>
                    <a:p>
                      <a:r>
                        <a:rPr lang="en-US" sz="1900" b="1" dirty="0"/>
                        <a:t>50%</a:t>
                      </a:r>
                    </a:p>
                  </a:txBody>
                  <a:tcPr anchor="ctr">
                    <a:lnL>
                      <a:noFill/>
                    </a:lnL>
                    <a:lnR>
                      <a:noFill/>
                    </a:lnR>
                    <a:lnT>
                      <a:noFill/>
                    </a:lnT>
                    <a:lnB>
                      <a:noFill/>
                    </a:lnB>
                  </a:tcPr>
                </a:tc>
                <a:extLst>
                  <a:ext uri="{0D108BD9-81ED-4DB2-BD59-A6C34878D82A}">
                    <a16:rowId xmlns:a16="http://schemas.microsoft.com/office/drawing/2014/main" val="1235455893"/>
                  </a:ext>
                </a:extLst>
              </a:tr>
              <a:tr h="835499">
                <a:tc>
                  <a:txBody>
                    <a:bodyPr/>
                    <a:lstStyle/>
                    <a:p>
                      <a:r>
                        <a:rPr lang="en-US" sz="1900" dirty="0"/>
                        <a:t>At least 20%, </a:t>
                      </a:r>
                      <a:r>
                        <a:rPr lang="en-US" sz="1900" dirty="0" smtClean="0"/>
                        <a:t>but </a:t>
                      </a:r>
                      <a:r>
                        <a:rPr lang="en-US" sz="1900" dirty="0"/>
                        <a:t>less </a:t>
                      </a:r>
                      <a:endParaRPr lang="en-US" sz="1900" dirty="0" smtClean="0"/>
                    </a:p>
                    <a:p>
                      <a:r>
                        <a:rPr lang="en-US" sz="1900" dirty="0" smtClean="0"/>
                        <a:t>than </a:t>
                      </a:r>
                      <a:r>
                        <a:rPr lang="en-US" sz="1900" dirty="0"/>
                        <a:t>80%</a:t>
                      </a:r>
                    </a:p>
                  </a:txBody>
                  <a:tcPr anchor="ctr">
                    <a:lnL>
                      <a:noFill/>
                    </a:lnL>
                    <a:lnR>
                      <a:noFill/>
                    </a:lnR>
                    <a:lnT>
                      <a:noFill/>
                    </a:lnT>
                    <a:lnB>
                      <a:noFill/>
                    </a:lnB>
                  </a:tcPr>
                </a:tc>
                <a:tc>
                  <a:txBody>
                    <a:bodyPr/>
                    <a:lstStyle/>
                    <a:p>
                      <a:r>
                        <a:rPr lang="en-US" sz="1900" dirty="0"/>
                        <a:t>80%</a:t>
                      </a:r>
                    </a:p>
                  </a:txBody>
                  <a:tcPr anchor="ctr">
                    <a:lnL>
                      <a:noFill/>
                    </a:lnL>
                    <a:lnR>
                      <a:noFill/>
                    </a:lnR>
                    <a:lnT>
                      <a:noFill/>
                    </a:lnT>
                    <a:lnB>
                      <a:noFill/>
                    </a:lnB>
                  </a:tcPr>
                </a:tc>
                <a:tc>
                  <a:txBody>
                    <a:bodyPr/>
                    <a:lstStyle/>
                    <a:p>
                      <a:r>
                        <a:rPr lang="en-US" sz="1900" dirty="0"/>
                        <a:t>65%</a:t>
                      </a:r>
                    </a:p>
                  </a:txBody>
                  <a:tcPr anchor="ctr">
                    <a:lnL>
                      <a:noFill/>
                    </a:lnL>
                    <a:lnR>
                      <a:noFill/>
                    </a:lnR>
                    <a:lnT>
                      <a:noFill/>
                    </a:lnT>
                    <a:lnB>
                      <a:noFill/>
                    </a:lnB>
                  </a:tcPr>
                </a:tc>
                <a:extLst>
                  <a:ext uri="{0D108BD9-81ED-4DB2-BD59-A6C34878D82A}">
                    <a16:rowId xmlns:a16="http://schemas.microsoft.com/office/drawing/2014/main" val="3804666196"/>
                  </a:ext>
                </a:extLst>
              </a:tr>
              <a:tr h="477427">
                <a:tc>
                  <a:txBody>
                    <a:bodyPr/>
                    <a:lstStyle/>
                    <a:p>
                      <a:r>
                        <a:rPr lang="en-US" sz="1900" dirty="0"/>
                        <a:t>80% or </a:t>
                      </a:r>
                      <a:r>
                        <a:rPr lang="en-US" sz="1900" dirty="0" smtClean="0"/>
                        <a:t>more</a:t>
                      </a:r>
                      <a:endParaRPr lang="en-US" sz="1900" dirty="0"/>
                    </a:p>
                  </a:txBody>
                  <a:tcPr anchor="ctr">
                    <a:lnL>
                      <a:noFill/>
                    </a:lnL>
                    <a:lnR>
                      <a:noFill/>
                    </a:lnR>
                    <a:lnT>
                      <a:noFill/>
                    </a:lnT>
                    <a:lnB>
                      <a:noFill/>
                    </a:lnB>
                  </a:tcPr>
                </a:tc>
                <a:tc>
                  <a:txBody>
                    <a:bodyPr/>
                    <a:lstStyle/>
                    <a:p>
                      <a:r>
                        <a:rPr lang="en-US" sz="1900"/>
                        <a:t>100%</a:t>
                      </a:r>
                    </a:p>
                  </a:txBody>
                  <a:tcPr anchor="ctr">
                    <a:lnL>
                      <a:noFill/>
                    </a:lnL>
                    <a:lnR>
                      <a:noFill/>
                    </a:lnR>
                    <a:lnT>
                      <a:noFill/>
                    </a:lnT>
                    <a:lnB>
                      <a:noFill/>
                    </a:lnB>
                  </a:tcPr>
                </a:tc>
                <a:tc>
                  <a:txBody>
                    <a:bodyPr/>
                    <a:lstStyle/>
                    <a:p>
                      <a:r>
                        <a:rPr lang="en-US" sz="1900" dirty="0"/>
                        <a:t>100%</a:t>
                      </a:r>
                    </a:p>
                  </a:txBody>
                  <a:tcPr anchor="ctr">
                    <a:lnL>
                      <a:noFill/>
                    </a:lnL>
                    <a:lnR>
                      <a:noFill/>
                    </a:lnR>
                    <a:lnT>
                      <a:noFill/>
                    </a:lnT>
                    <a:lnB>
                      <a:noFill/>
                    </a:lnB>
                  </a:tcPr>
                </a:tc>
                <a:extLst>
                  <a:ext uri="{0D108BD9-81ED-4DB2-BD59-A6C34878D82A}">
                    <a16:rowId xmlns:a16="http://schemas.microsoft.com/office/drawing/2014/main" val="3089632800"/>
                  </a:ext>
                </a:extLst>
              </a:tr>
            </a:tbl>
          </a:graphicData>
        </a:graphic>
      </p:graphicFrame>
    </p:spTree>
    <p:extLst>
      <p:ext uri="{BB962C8B-B14F-4D97-AF65-F5344CB8AC3E}">
        <p14:creationId xmlns:p14="http://schemas.microsoft.com/office/powerpoint/2010/main" val="6244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I Proposal Theme">
      <a:dk1>
        <a:sysClr val="windowText" lastClr="000000"/>
      </a:dk1>
      <a:lt1>
        <a:sysClr val="window" lastClr="FFFFFF"/>
      </a:lt1>
      <a:dk2>
        <a:srgbClr val="003B56"/>
      </a:dk2>
      <a:lt2>
        <a:srgbClr val="EEECE1"/>
      </a:lt2>
      <a:accent1>
        <a:srgbClr val="0072AC"/>
      </a:accent1>
      <a:accent2>
        <a:srgbClr val="F2B135"/>
      </a:accent2>
      <a:accent3>
        <a:srgbClr val="8C0028"/>
      </a:accent3>
      <a:accent4>
        <a:srgbClr val="927A2E"/>
      </a:accent4>
      <a:accent5>
        <a:srgbClr val="CD654B"/>
      </a:accent5>
      <a:accent6>
        <a:srgbClr val="8CB18E"/>
      </a:accent6>
      <a:hlink>
        <a:srgbClr val="7444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4879</TotalTime>
  <Words>2883</Words>
  <Application>Microsoft Office PowerPoint</Application>
  <PresentationFormat>On-screen Show (4:3)</PresentationFormat>
  <Paragraphs>249</Paragraphs>
  <Slides>45</Slides>
  <Notes>3</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51" baseType="lpstr">
      <vt:lpstr>Arial</vt:lpstr>
      <vt:lpstr>Calibri</vt:lpstr>
      <vt:lpstr>Office Theme</vt:lpstr>
      <vt:lpstr>1_Office Theme</vt:lpstr>
      <vt:lpstr>2_Office Theme</vt:lpstr>
      <vt:lpstr>Worksheet</vt:lpstr>
      <vt:lpstr>2019 Tax Update Alabama Captive Insurance Conference September 26, 2019 </vt:lpstr>
      <vt:lpstr>Today’s Agenda</vt:lpstr>
      <vt:lpstr>831(b) Update</vt:lpstr>
      <vt:lpstr>831(b) Limits</vt:lpstr>
      <vt:lpstr>Qualifying for Code Sec. 831(b)</vt:lpstr>
      <vt:lpstr>831(b)</vt:lpstr>
      <vt:lpstr>TAX CUTS AND JOBS ACT (TCJA)</vt:lpstr>
      <vt:lpstr>TCJA Summary Corporate Changes</vt:lpstr>
      <vt:lpstr>Dividends Received Deduction</vt:lpstr>
      <vt:lpstr>Dividends Received Deduction</vt:lpstr>
      <vt:lpstr>Dividends Received Deduction</vt:lpstr>
      <vt:lpstr>TCJA changes</vt:lpstr>
      <vt:lpstr>TCJA changes</vt:lpstr>
      <vt:lpstr>TCJA changes</vt:lpstr>
      <vt:lpstr>TCJA Changes Specific to 1120-PC</vt:lpstr>
      <vt:lpstr>Recent Developments</vt:lpstr>
      <vt:lpstr>Loss Discounting Regulations Finalized</vt:lpstr>
      <vt:lpstr>Loss Discounting Regulations Finalized</vt:lpstr>
      <vt:lpstr>Loss Discounting Regulations Finalized</vt:lpstr>
      <vt:lpstr>IRS Settlement Offers to “Micro-Captives”</vt:lpstr>
      <vt:lpstr>IRS Settlement Offers to “Micro-Captives”</vt:lpstr>
      <vt:lpstr>Dirty Dozen (News Release IR-2019-47)</vt:lpstr>
      <vt:lpstr>CHANGES TO FORMS</vt:lpstr>
      <vt:lpstr>Form 1120-PC</vt:lpstr>
      <vt:lpstr>Form 1120-PC</vt:lpstr>
      <vt:lpstr>Form 1120-PC</vt:lpstr>
      <vt:lpstr>Form 1120-PC</vt:lpstr>
      <vt:lpstr>Form 1120-PC</vt:lpstr>
      <vt:lpstr>Form 1120-PC</vt:lpstr>
      <vt:lpstr>NOTICE 2016-66</vt:lpstr>
      <vt:lpstr>Notice 2016-66/Form 8886</vt:lpstr>
      <vt:lpstr>Notice 2016-66/Form 8886</vt:lpstr>
      <vt:lpstr>Notice 2016-66/Form 8886</vt:lpstr>
      <vt:lpstr>IRC SECTION 953(d)</vt:lpstr>
      <vt:lpstr>953(d)</vt:lpstr>
      <vt:lpstr>953(d)</vt:lpstr>
      <vt:lpstr>953(d)</vt:lpstr>
      <vt:lpstr>953(d)</vt:lpstr>
      <vt:lpstr>953(d)</vt:lpstr>
      <vt:lpstr>CASES</vt:lpstr>
      <vt:lpstr>Summary of 831(b) Cases Favoring IRS</vt:lpstr>
      <vt:lpstr>Questions</vt:lpstr>
      <vt:lpstr>PowerPoint Presentation</vt:lpstr>
      <vt:lpstr>Includes work with 170+ captives. </vt:lpstr>
      <vt:lpstr>Join our conversation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Sanney</dc:creator>
  <cp:lastModifiedBy>Robert Miller</cp:lastModifiedBy>
  <cp:revision>284</cp:revision>
  <cp:lastPrinted>2019-09-18T16:26:53Z</cp:lastPrinted>
  <dcterms:created xsi:type="dcterms:W3CDTF">2011-08-23T17:45:39Z</dcterms:created>
  <dcterms:modified xsi:type="dcterms:W3CDTF">2019-09-18T16:39:32Z</dcterms:modified>
</cp:coreProperties>
</file>