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4833937" y="2303859"/>
            <a:ext cx="14716126" cy="4643438"/>
          </a:xfrm>
          <a:prstGeom prst="rect">
            <a:avLst/>
          </a:prstGeom>
        </p:spPr>
        <p:txBody>
          <a:bodyPr anchor="b"/>
          <a:lstStyle/>
          <a:p>
            <a:pPr/>
            <a:r>
              <a:t>Title Text</a:t>
            </a:r>
          </a:p>
        </p:txBody>
      </p:sp>
      <p:sp>
        <p:nvSpPr>
          <p:cNvPr id="12" name="Body Level One…"/>
          <p:cNvSpPr txBox="1"/>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1712269" y="0"/>
            <a:ext cx="20959462" cy="1398389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half" idx="13"/>
          </p:nvPr>
        </p:nvSpPr>
        <p:spPr>
          <a:xfrm>
            <a:off x="5329062" y="406546"/>
            <a:ext cx="13716003" cy="9148765"/>
          </a:xfrm>
          <a:prstGeom prst="rect">
            <a:avLst/>
          </a:prstGeom>
        </p:spPr>
        <p:txBody>
          <a:bodyPr lIns="91439" tIns="45719" rIns="91439" bIns="45719" anchor="t">
            <a:noAutofit/>
          </a:bodyPr>
          <a:lstStyle/>
          <a:p>
            <a:pPr/>
          </a:p>
        </p:txBody>
      </p:sp>
      <p:sp>
        <p:nvSpPr>
          <p:cNvPr id="21" name="Title Text"/>
          <p:cNvSpPr txBox="1"/>
          <p:nvPr>
            <p:ph type="title"/>
          </p:nvPr>
        </p:nvSpPr>
        <p:spPr>
          <a:xfrm>
            <a:off x="4833937" y="9447609"/>
            <a:ext cx="14716126" cy="2000251"/>
          </a:xfrm>
          <a:prstGeom prst="rect">
            <a:avLst/>
          </a:prstGeom>
        </p:spPr>
        <p:txBody>
          <a:bodyPr anchor="b"/>
          <a:lstStyle/>
          <a:p>
            <a:pPr/>
            <a:r>
              <a:t>Title Text</a:t>
            </a:r>
          </a:p>
        </p:txBody>
      </p:sp>
      <p:sp>
        <p:nvSpPr>
          <p:cNvPr id="22" name="Body Level One…"/>
          <p:cNvSpPr txBox="1"/>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4833937" y="4536281"/>
            <a:ext cx="14716126" cy="4643438"/>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6231433" y="863203"/>
            <a:ext cx="17439681" cy="11626454"/>
          </a:xfrm>
          <a:prstGeom prst="rect">
            <a:avLst/>
          </a:prstGeom>
        </p:spPr>
        <p:txBody>
          <a:bodyPr lIns="91439" tIns="45719" rIns="91439" bIns="45719" anchor="t">
            <a:noAutofit/>
          </a:bodyPr>
          <a:lstStyle/>
          <a:p>
            <a:pPr/>
          </a:p>
        </p:txBody>
      </p:sp>
      <p:sp>
        <p:nvSpPr>
          <p:cNvPr id="39" name="Title Text"/>
          <p:cNvSpPr txBox="1"/>
          <p:nvPr>
            <p:ph type="title"/>
          </p:nvPr>
        </p:nvSpPr>
        <p:spPr>
          <a:xfrm>
            <a:off x="4387453" y="892968"/>
            <a:ext cx="7500938" cy="5607845"/>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8794253" y="3637358"/>
            <a:ext cx="13260587" cy="8840392"/>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4387453" y="1785937"/>
            <a:ext cx="15609094" cy="101441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2442031" y="7072312"/>
            <a:ext cx="8514489" cy="5679282"/>
          </a:xfrm>
          <a:prstGeom prst="rect">
            <a:avLst/>
          </a:prstGeom>
        </p:spPr>
        <p:txBody>
          <a:bodyPr lIns="91439" tIns="45719" rIns="91439" bIns="45719" anchor="t">
            <a:noAutofit/>
          </a:bodyPr>
          <a:lstStyle/>
          <a:p>
            <a:pPr/>
          </a:p>
        </p:txBody>
      </p:sp>
      <p:sp>
        <p:nvSpPr>
          <p:cNvPr id="84" name="Image"/>
          <p:cNvSpPr/>
          <p:nvPr>
            <p:ph type="pic" sz="quarter" idx="14"/>
          </p:nvPr>
        </p:nvSpPr>
        <p:spPr>
          <a:xfrm>
            <a:off x="12192000" y="1250156"/>
            <a:ext cx="8251032" cy="5500689"/>
          </a:xfrm>
          <a:prstGeom prst="rect">
            <a:avLst/>
          </a:prstGeom>
        </p:spPr>
        <p:txBody>
          <a:bodyPr lIns="91439" tIns="45719" rIns="91439" bIns="45719" anchor="t">
            <a:noAutofit/>
          </a:bodyPr>
          <a:lstStyle/>
          <a:p>
            <a:pPr/>
          </a:p>
        </p:txBody>
      </p:sp>
      <p:sp>
        <p:nvSpPr>
          <p:cNvPr id="85" name="Image"/>
          <p:cNvSpPr/>
          <p:nvPr>
            <p:ph type="pic" idx="15"/>
          </p:nvPr>
        </p:nvSpPr>
        <p:spPr>
          <a:xfrm>
            <a:off x="-291704" y="1250156"/>
            <a:ext cx="16850321" cy="11233548"/>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Title Text</a:t>
            </a:r>
          </a:p>
        </p:txBody>
      </p:sp>
      <p:sp>
        <p:nvSpPr>
          <p:cNvPr id="3" name="Body Level One…"/>
          <p:cNvSpPr txBox="1"/>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b="0" sz="22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9pPr>
    </p:bodyStyle>
    <p:otherStyle>
      <a:lvl1pPr marL="0" marR="0" indent="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1553534725-JLNAmTo4jX0aE1TVb6jKal6x3.png" descr="1553534725-JLNAmTo4jX0aE1TVb6jKal6x3.png"/>
          <p:cNvPicPr>
            <a:picLocks noChangeAspect="1"/>
          </p:cNvPicPr>
          <p:nvPr/>
        </p:nvPicPr>
        <p:blipFill>
          <a:blip r:embed="rId2">
            <a:extLst/>
          </a:blip>
          <a:stretch>
            <a:fillRect/>
          </a:stretch>
        </p:blipFill>
        <p:spPr>
          <a:xfrm>
            <a:off x="8547129" y="3213129"/>
            <a:ext cx="7289742" cy="7289742"/>
          </a:xfrm>
          <a:prstGeom prst="rect">
            <a:avLst/>
          </a:prstGeom>
          <a:ln w="12700">
            <a:miter lim="400000"/>
          </a:ln>
        </p:spPr>
      </p:pic>
      <p:pic>
        <p:nvPicPr>
          <p:cNvPr id="120" name="ACA Alabama Captive text50.ai" descr="ACA Alabama Captive text50.ai"/>
          <p:cNvPicPr>
            <a:picLocks noChangeAspect="1"/>
          </p:cNvPicPr>
          <p:nvPr/>
        </p:nvPicPr>
        <p:blipFill>
          <a:blip r:embed="rId3">
            <a:extLst/>
          </a:blip>
          <a:stretch>
            <a:fillRect/>
          </a:stretch>
        </p:blipFill>
        <p:spPr>
          <a:xfrm>
            <a:off x="3606682" y="488859"/>
            <a:ext cx="8883886" cy="1833700"/>
          </a:xfrm>
          <a:prstGeom prst="rect">
            <a:avLst/>
          </a:prstGeom>
          <a:ln w="12700">
            <a:miter lim="400000"/>
          </a:ln>
        </p:spPr>
      </p:pic>
      <p:pic>
        <p:nvPicPr>
          <p:cNvPr id="121" name="ACA logo.ai" descr="ACA logo.ai"/>
          <p:cNvPicPr>
            <a:picLocks noChangeAspect="1"/>
          </p:cNvPicPr>
          <p:nvPr/>
        </p:nvPicPr>
        <p:blipFill>
          <a:blip r:embed="rId4">
            <a:extLst/>
          </a:blip>
          <a:stretch>
            <a:fillRect/>
          </a:stretch>
        </p:blipFill>
        <p:spPr>
          <a:xfrm>
            <a:off x="17793955" y="11300926"/>
            <a:ext cx="3403249" cy="237656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Doug Sizemore, Former Tennessee Insurance Commissioner"/>
          <p:cNvSpPr txBox="1"/>
          <p:nvPr>
            <p:ph type="ctrTitle"/>
          </p:nvPr>
        </p:nvSpPr>
        <p:spPr>
          <a:xfrm>
            <a:off x="4833937" y="3708728"/>
            <a:ext cx="14716126" cy="1833700"/>
          </a:xfrm>
          <a:prstGeom prst="rect">
            <a:avLst/>
          </a:prstGeom>
        </p:spPr>
        <p:txBody>
          <a:bodyPr/>
          <a:lstStyle>
            <a:lvl1pPr defTabSz="747593">
              <a:defRPr sz="5460"/>
            </a:lvl1pPr>
          </a:lstStyle>
          <a:p>
            <a:pPr/>
            <a:r>
              <a:t>Doug Sizemore, Former Tennessee Insurance Commissioner</a:t>
            </a:r>
          </a:p>
        </p:txBody>
      </p:sp>
      <p:pic>
        <p:nvPicPr>
          <p:cNvPr id="170" name="ACA Alabama Captive text50.ai" descr="ACA Alabama Captive text50.ai"/>
          <p:cNvPicPr>
            <a:picLocks noChangeAspect="1"/>
          </p:cNvPicPr>
          <p:nvPr/>
        </p:nvPicPr>
        <p:blipFill>
          <a:blip r:embed="rId2">
            <a:extLst/>
          </a:blip>
          <a:stretch>
            <a:fillRect/>
          </a:stretch>
        </p:blipFill>
        <p:spPr>
          <a:xfrm>
            <a:off x="3606682" y="488859"/>
            <a:ext cx="8883886" cy="1833700"/>
          </a:xfrm>
          <a:prstGeom prst="rect">
            <a:avLst/>
          </a:prstGeom>
          <a:ln w="12700">
            <a:miter lim="400000"/>
          </a:ln>
        </p:spPr>
      </p:pic>
      <p:pic>
        <p:nvPicPr>
          <p:cNvPr id="171"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George Dale, Former Mississippi Insurance Commissioner"/>
          <p:cNvSpPr txBox="1"/>
          <p:nvPr>
            <p:ph type="ctrTitle"/>
          </p:nvPr>
        </p:nvSpPr>
        <p:spPr>
          <a:xfrm>
            <a:off x="4833937" y="3708728"/>
            <a:ext cx="14716126" cy="1833700"/>
          </a:xfrm>
          <a:prstGeom prst="rect">
            <a:avLst/>
          </a:prstGeom>
        </p:spPr>
        <p:txBody>
          <a:bodyPr/>
          <a:lstStyle>
            <a:lvl1pPr defTabSz="747593">
              <a:defRPr sz="5460"/>
            </a:lvl1pPr>
          </a:lstStyle>
          <a:p>
            <a:pPr/>
            <a:r>
              <a:t>George Dale, Former Mississippi Insurance Commissioner</a:t>
            </a:r>
          </a:p>
        </p:txBody>
      </p:sp>
      <p:pic>
        <p:nvPicPr>
          <p:cNvPr id="174" name="ACA Alabama Captive text50.ai" descr="ACA Alabama Captive text50.ai"/>
          <p:cNvPicPr>
            <a:picLocks noChangeAspect="1"/>
          </p:cNvPicPr>
          <p:nvPr/>
        </p:nvPicPr>
        <p:blipFill>
          <a:blip r:embed="rId2">
            <a:extLst/>
          </a:blip>
          <a:stretch>
            <a:fillRect/>
          </a:stretch>
        </p:blipFill>
        <p:spPr>
          <a:xfrm>
            <a:off x="3606682" y="488859"/>
            <a:ext cx="8883886" cy="1833700"/>
          </a:xfrm>
          <a:prstGeom prst="rect">
            <a:avLst/>
          </a:prstGeom>
          <a:ln w="12700">
            <a:miter lim="400000"/>
          </a:ln>
        </p:spPr>
      </p:pic>
      <p:pic>
        <p:nvPicPr>
          <p:cNvPr id="175"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Alabama: What’s next?"/>
          <p:cNvSpPr txBox="1"/>
          <p:nvPr>
            <p:ph type="ctrTitle"/>
          </p:nvPr>
        </p:nvSpPr>
        <p:spPr>
          <a:xfrm>
            <a:off x="4833937" y="3111957"/>
            <a:ext cx="14716126" cy="943522"/>
          </a:xfrm>
          <a:prstGeom prst="rect">
            <a:avLst/>
          </a:prstGeom>
        </p:spPr>
        <p:txBody>
          <a:bodyPr/>
          <a:lstStyle>
            <a:lvl1pPr defTabSz="722947">
              <a:defRPr sz="5280"/>
            </a:lvl1pPr>
          </a:lstStyle>
          <a:p>
            <a:pPr/>
            <a:r>
              <a:t>Alabama: What’s next?</a:t>
            </a:r>
          </a:p>
        </p:txBody>
      </p:sp>
      <p:sp>
        <p:nvSpPr>
          <p:cNvPr id="178" name="Clarify premium taxes/retailatory taxes for RRGs…"/>
          <p:cNvSpPr txBox="1"/>
          <p:nvPr>
            <p:ph type="subTitle" sz="half" idx="1"/>
          </p:nvPr>
        </p:nvSpPr>
        <p:spPr>
          <a:xfrm>
            <a:off x="3662148" y="4450892"/>
            <a:ext cx="17059704" cy="6454620"/>
          </a:xfrm>
          <a:prstGeom prst="rect">
            <a:avLst/>
          </a:prstGeom>
        </p:spPr>
        <p:txBody>
          <a:bodyPr/>
          <a:lstStyle/>
          <a:p>
            <a:pPr marL="626189" indent="-626189" algn="l" defTabSz="805100">
              <a:buSzPct val="145000"/>
              <a:buChar char="•"/>
              <a:defRPr sz="4508"/>
            </a:pPr>
            <a:r>
              <a:t>Clarify premium taxes/retailatory taxes for RRGs</a:t>
            </a:r>
          </a:p>
          <a:p>
            <a:pPr marL="626189" indent="-626189" algn="l" defTabSz="805100">
              <a:buSzPct val="145000"/>
              <a:buChar char="•"/>
              <a:defRPr sz="4508"/>
            </a:pPr>
          </a:p>
          <a:p>
            <a:pPr marL="626189" indent="-626189" algn="l" defTabSz="805100">
              <a:buSzPct val="145000"/>
              <a:buChar char="•"/>
              <a:defRPr sz="4508"/>
            </a:pPr>
            <a:r>
              <a:t>Dormacy statute</a:t>
            </a:r>
          </a:p>
          <a:p>
            <a:pPr marL="626189" indent="-626189" algn="l" defTabSz="805100">
              <a:buSzPct val="145000"/>
              <a:buChar char="•"/>
              <a:defRPr sz="4508"/>
            </a:pPr>
          </a:p>
          <a:p>
            <a:pPr marL="626189" indent="-626189" algn="l" defTabSz="805100">
              <a:buSzPct val="145000"/>
              <a:buChar char="•"/>
              <a:defRPr sz="4508"/>
            </a:pPr>
            <a:r>
              <a:t>Possibly credit for redomiciling to Alabama for existing captives</a:t>
            </a:r>
          </a:p>
          <a:p>
            <a:pPr marL="626189" indent="-626189" algn="l" defTabSz="805100">
              <a:buSzPct val="145000"/>
              <a:buChar char="•"/>
              <a:defRPr sz="4508"/>
            </a:pPr>
          </a:p>
          <a:p>
            <a:pPr marL="626189" indent="-626189" algn="l" defTabSz="805100">
              <a:buSzPct val="145000"/>
              <a:buChar char="•"/>
              <a:defRPr sz="4508"/>
            </a:pPr>
            <a:r>
              <a:t>Internship program administered by the Association</a:t>
            </a:r>
          </a:p>
          <a:p>
            <a:pPr marL="626189" indent="-626189" algn="l" defTabSz="805100">
              <a:buSzPct val="145000"/>
              <a:buChar char="•"/>
              <a:defRPr sz="4508"/>
            </a:pPr>
          </a:p>
          <a:p>
            <a:pPr marL="626189" indent="-626189" algn="l" defTabSz="805100">
              <a:lnSpc>
                <a:spcPct val="120000"/>
              </a:lnSpc>
              <a:buSzPct val="145000"/>
              <a:buChar char="•"/>
              <a:defRPr sz="4508"/>
            </a:pPr>
            <a:r>
              <a:t>Possible PR firm</a:t>
            </a:r>
          </a:p>
        </p:txBody>
      </p:sp>
      <p:pic>
        <p:nvPicPr>
          <p:cNvPr id="179" name="ACA Alabama Captive text50.ai" descr="ACA Alabama Captive text50.ai"/>
          <p:cNvPicPr>
            <a:picLocks noChangeAspect="1"/>
          </p:cNvPicPr>
          <p:nvPr/>
        </p:nvPicPr>
        <p:blipFill>
          <a:blip r:embed="rId2">
            <a:extLst/>
          </a:blip>
          <a:stretch>
            <a:fillRect/>
          </a:stretch>
        </p:blipFill>
        <p:spPr>
          <a:xfrm>
            <a:off x="3606682" y="488859"/>
            <a:ext cx="8883886" cy="1833700"/>
          </a:xfrm>
          <a:prstGeom prst="rect">
            <a:avLst/>
          </a:prstGeom>
          <a:ln w="12700">
            <a:miter lim="400000"/>
          </a:ln>
        </p:spPr>
      </p:pic>
      <p:pic>
        <p:nvPicPr>
          <p:cNvPr id="180"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Alabama: What’s next?"/>
          <p:cNvSpPr txBox="1"/>
          <p:nvPr>
            <p:ph type="ctrTitle"/>
          </p:nvPr>
        </p:nvSpPr>
        <p:spPr>
          <a:xfrm>
            <a:off x="4833937" y="3009749"/>
            <a:ext cx="14716126" cy="1833700"/>
          </a:xfrm>
          <a:prstGeom prst="rect">
            <a:avLst/>
          </a:prstGeom>
        </p:spPr>
        <p:txBody>
          <a:bodyPr/>
          <a:lstStyle>
            <a:lvl1pPr>
              <a:defRPr sz="6000"/>
            </a:lvl1pPr>
          </a:lstStyle>
          <a:p>
            <a:pPr/>
            <a:r>
              <a:t>Alabama: What’s next?</a:t>
            </a:r>
          </a:p>
        </p:txBody>
      </p:sp>
      <p:sp>
        <p:nvSpPr>
          <p:cNvPr id="183" name="Three big announcements today…"/>
          <p:cNvSpPr txBox="1"/>
          <p:nvPr>
            <p:ph type="subTitle" sz="quarter" idx="1"/>
          </p:nvPr>
        </p:nvSpPr>
        <p:spPr>
          <a:xfrm>
            <a:off x="4833937" y="6213992"/>
            <a:ext cx="14716126" cy="3323984"/>
          </a:xfrm>
          <a:prstGeom prst="rect">
            <a:avLst/>
          </a:prstGeom>
        </p:spPr>
        <p:txBody>
          <a:bodyPr/>
          <a:lstStyle/>
          <a:p>
            <a:pPr>
              <a:defRPr sz="4600"/>
            </a:pPr>
            <a:r>
              <a:t>Three big announcements today</a:t>
            </a:r>
          </a:p>
          <a:p>
            <a:pPr>
              <a:defRPr sz="4600"/>
            </a:pPr>
          </a:p>
          <a:p>
            <a:pPr>
              <a:defRPr sz="4600"/>
            </a:pPr>
            <a:r>
              <a:t> Alabama will take the lead nationally on these important issues</a:t>
            </a:r>
          </a:p>
        </p:txBody>
      </p:sp>
      <p:pic>
        <p:nvPicPr>
          <p:cNvPr id="184" name="ACA Alabama Captive text50.ai" descr="ACA Alabama Captive text50.ai"/>
          <p:cNvPicPr>
            <a:picLocks noChangeAspect="1"/>
          </p:cNvPicPr>
          <p:nvPr/>
        </p:nvPicPr>
        <p:blipFill>
          <a:blip r:embed="rId2">
            <a:extLst/>
          </a:blip>
          <a:stretch>
            <a:fillRect/>
          </a:stretch>
        </p:blipFill>
        <p:spPr>
          <a:xfrm>
            <a:off x="3606682" y="488859"/>
            <a:ext cx="8883886" cy="1833700"/>
          </a:xfrm>
          <a:prstGeom prst="rect">
            <a:avLst/>
          </a:prstGeom>
          <a:ln w="12700">
            <a:miter lim="400000"/>
          </a:ln>
        </p:spPr>
      </p:pic>
      <p:pic>
        <p:nvPicPr>
          <p:cNvPr id="185"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Alabama: What’s next?"/>
          <p:cNvSpPr txBox="1"/>
          <p:nvPr>
            <p:ph type="ctrTitle"/>
          </p:nvPr>
        </p:nvSpPr>
        <p:spPr>
          <a:xfrm>
            <a:off x="4833937" y="3009749"/>
            <a:ext cx="14716126" cy="1833700"/>
          </a:xfrm>
          <a:prstGeom prst="rect">
            <a:avLst/>
          </a:prstGeom>
        </p:spPr>
        <p:txBody>
          <a:bodyPr/>
          <a:lstStyle>
            <a:lvl1pPr>
              <a:defRPr sz="6000"/>
            </a:lvl1pPr>
          </a:lstStyle>
          <a:p>
            <a:pPr/>
            <a:r>
              <a:t>Alabama: What’s next?</a:t>
            </a:r>
          </a:p>
        </p:txBody>
      </p:sp>
      <p:sp>
        <p:nvSpPr>
          <p:cNvPr id="188" name="#1 - For RRGs, a reinsurance structure that will allow for payment of claims in the event of RRG financial impairment"/>
          <p:cNvSpPr txBox="1"/>
          <p:nvPr>
            <p:ph type="subTitle" sz="quarter" idx="1"/>
          </p:nvPr>
        </p:nvSpPr>
        <p:spPr>
          <a:xfrm>
            <a:off x="4833937" y="6213992"/>
            <a:ext cx="14716126" cy="3323984"/>
          </a:xfrm>
          <a:prstGeom prst="rect">
            <a:avLst/>
          </a:prstGeom>
        </p:spPr>
        <p:txBody>
          <a:bodyPr/>
          <a:lstStyle/>
          <a:p>
            <a:pPr>
              <a:defRPr sz="4600"/>
            </a:pPr>
            <a:r>
              <a:rPr b="1"/>
              <a:t>#1</a:t>
            </a:r>
            <a:r>
              <a:t> - For </a:t>
            </a:r>
            <a:r>
              <a:rPr b="1"/>
              <a:t>RRGs</a:t>
            </a:r>
            <a:r>
              <a:t>, a </a:t>
            </a:r>
            <a:r>
              <a:rPr b="1"/>
              <a:t>reinsurance structure</a:t>
            </a:r>
            <a:r>
              <a:t> that will allow for payment of claims in the event of RRG financial impairment</a:t>
            </a:r>
          </a:p>
        </p:txBody>
      </p:sp>
      <p:pic>
        <p:nvPicPr>
          <p:cNvPr id="189" name="ACA Alabama Captive text50.ai" descr="ACA Alabama Captive text50.ai"/>
          <p:cNvPicPr>
            <a:picLocks noChangeAspect="1"/>
          </p:cNvPicPr>
          <p:nvPr/>
        </p:nvPicPr>
        <p:blipFill>
          <a:blip r:embed="rId2">
            <a:extLst/>
          </a:blip>
          <a:stretch>
            <a:fillRect/>
          </a:stretch>
        </p:blipFill>
        <p:spPr>
          <a:xfrm>
            <a:off x="3606682" y="488859"/>
            <a:ext cx="8883886" cy="1833700"/>
          </a:xfrm>
          <a:prstGeom prst="rect">
            <a:avLst/>
          </a:prstGeom>
          <a:ln w="12700">
            <a:miter lim="400000"/>
          </a:ln>
        </p:spPr>
      </p:pic>
      <p:pic>
        <p:nvPicPr>
          <p:cNvPr id="190"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Alabama: What’s next?"/>
          <p:cNvSpPr txBox="1"/>
          <p:nvPr>
            <p:ph type="ctrTitle"/>
          </p:nvPr>
        </p:nvSpPr>
        <p:spPr>
          <a:xfrm>
            <a:off x="4833937" y="3009749"/>
            <a:ext cx="14716126" cy="1833700"/>
          </a:xfrm>
          <a:prstGeom prst="rect">
            <a:avLst/>
          </a:prstGeom>
        </p:spPr>
        <p:txBody>
          <a:bodyPr/>
          <a:lstStyle>
            <a:lvl1pPr>
              <a:defRPr sz="6000"/>
            </a:lvl1pPr>
          </a:lstStyle>
          <a:p>
            <a:pPr/>
            <a:r>
              <a:t>Alabama: What’s next?</a:t>
            </a:r>
          </a:p>
        </p:txBody>
      </p:sp>
      <p:sp>
        <p:nvSpPr>
          <p:cNvPr id="193" name="To participate, RRGs must agree to:…"/>
          <p:cNvSpPr txBox="1"/>
          <p:nvPr>
            <p:ph type="subTitle" sz="quarter" idx="1"/>
          </p:nvPr>
        </p:nvSpPr>
        <p:spPr>
          <a:xfrm>
            <a:off x="4833937" y="5530639"/>
            <a:ext cx="14716126" cy="4498378"/>
          </a:xfrm>
          <a:prstGeom prst="rect">
            <a:avLst/>
          </a:prstGeom>
        </p:spPr>
        <p:txBody>
          <a:bodyPr/>
          <a:lstStyle/>
          <a:p>
            <a:pPr defTabSz="739378">
              <a:lnSpc>
                <a:spcPct val="120000"/>
              </a:lnSpc>
              <a:defRPr sz="4140"/>
            </a:pPr>
            <a:r>
              <a:t>To participate, RRGs must agree to:</a:t>
            </a:r>
          </a:p>
          <a:p>
            <a:pPr marL="821531" indent="-821531" algn="l" defTabSz="739378">
              <a:lnSpc>
                <a:spcPct val="120000"/>
              </a:lnSpc>
              <a:buSzPct val="100000"/>
              <a:buAutoNum type="arabicPeriod" startAt="1"/>
              <a:defRPr sz="4140"/>
            </a:pPr>
            <a:r>
              <a:t>capital requirements</a:t>
            </a:r>
          </a:p>
          <a:p>
            <a:pPr marL="821531" indent="-821531" algn="l" defTabSz="739378">
              <a:lnSpc>
                <a:spcPct val="120000"/>
              </a:lnSpc>
              <a:buSzPct val="100000"/>
              <a:buAutoNum type="arabicPeriod" startAt="1"/>
              <a:defRPr sz="4140"/>
            </a:pPr>
            <a:r>
              <a:t>pay an annual fee</a:t>
            </a:r>
          </a:p>
          <a:p>
            <a:pPr marL="821531" indent="-821531" algn="l" defTabSz="739378">
              <a:lnSpc>
                <a:spcPct val="120000"/>
              </a:lnSpc>
              <a:buSzPct val="100000"/>
              <a:buAutoNum type="arabicPeriod" startAt="1"/>
              <a:defRPr sz="4140"/>
            </a:pPr>
            <a:r>
              <a:t>periodic review</a:t>
            </a:r>
          </a:p>
          <a:p>
            <a:pPr marL="821531" indent="-821531" algn="l" defTabSz="739378">
              <a:lnSpc>
                <a:spcPct val="120000"/>
              </a:lnSpc>
              <a:buSzPct val="100000"/>
              <a:buAutoNum type="arabicPeriod" startAt="1"/>
              <a:defRPr sz="4140"/>
            </a:pPr>
            <a:r>
              <a:t>implement changes to fix issues raised in the periodic reviews</a:t>
            </a:r>
          </a:p>
        </p:txBody>
      </p:sp>
      <p:pic>
        <p:nvPicPr>
          <p:cNvPr id="194" name="ACA Alabama Captive text50.ai" descr="ACA Alabama Captive text50.ai"/>
          <p:cNvPicPr>
            <a:picLocks noChangeAspect="1"/>
          </p:cNvPicPr>
          <p:nvPr/>
        </p:nvPicPr>
        <p:blipFill>
          <a:blip r:embed="rId2">
            <a:extLst/>
          </a:blip>
          <a:stretch>
            <a:fillRect/>
          </a:stretch>
        </p:blipFill>
        <p:spPr>
          <a:xfrm>
            <a:off x="3606682" y="488859"/>
            <a:ext cx="8883886" cy="1833700"/>
          </a:xfrm>
          <a:prstGeom prst="rect">
            <a:avLst/>
          </a:prstGeom>
          <a:ln w="12700">
            <a:miter lim="400000"/>
          </a:ln>
        </p:spPr>
      </p:pic>
      <p:pic>
        <p:nvPicPr>
          <p:cNvPr id="195"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Alabama: What’s next?"/>
          <p:cNvSpPr txBox="1"/>
          <p:nvPr>
            <p:ph type="ctrTitle"/>
          </p:nvPr>
        </p:nvSpPr>
        <p:spPr>
          <a:xfrm>
            <a:off x="4833937" y="3009749"/>
            <a:ext cx="14716126" cy="1833700"/>
          </a:xfrm>
          <a:prstGeom prst="rect">
            <a:avLst/>
          </a:prstGeom>
        </p:spPr>
        <p:txBody>
          <a:bodyPr/>
          <a:lstStyle>
            <a:lvl1pPr>
              <a:defRPr sz="6000"/>
            </a:lvl1pPr>
          </a:lstStyle>
          <a:p>
            <a:pPr/>
            <a:r>
              <a:t>Alabama: What’s next?</a:t>
            </a:r>
          </a:p>
        </p:txBody>
      </p:sp>
      <p:sp>
        <p:nvSpPr>
          <p:cNvPr id="198" name="We expect that participation in this RRG reinsurance program will ensure better overall corporate governance and achieve more financially sound RRGs…"/>
          <p:cNvSpPr txBox="1"/>
          <p:nvPr>
            <p:ph type="subTitle" sz="quarter" idx="1"/>
          </p:nvPr>
        </p:nvSpPr>
        <p:spPr>
          <a:xfrm>
            <a:off x="4833937" y="6072257"/>
            <a:ext cx="14716126" cy="4425451"/>
          </a:xfrm>
          <a:prstGeom prst="rect">
            <a:avLst/>
          </a:prstGeom>
        </p:spPr>
        <p:txBody>
          <a:bodyPr/>
          <a:lstStyle/>
          <a:p>
            <a:pPr>
              <a:lnSpc>
                <a:spcPct val="120000"/>
              </a:lnSpc>
              <a:defRPr sz="4600"/>
            </a:pPr>
            <a:r>
              <a:t>We expect that participation in this RRG reinsurance program will ensure better overall corporate governance and achieve more financially sound RRGs</a:t>
            </a:r>
          </a:p>
          <a:p>
            <a:pPr>
              <a:lnSpc>
                <a:spcPct val="120000"/>
              </a:lnSpc>
              <a:defRPr sz="4600"/>
            </a:pPr>
          </a:p>
          <a:p>
            <a:pPr>
              <a:lnSpc>
                <a:spcPct val="120000"/>
              </a:lnSpc>
              <a:defRPr sz="4600"/>
            </a:pPr>
            <a:r>
              <a:t>First in the nation structure</a:t>
            </a:r>
          </a:p>
        </p:txBody>
      </p:sp>
      <p:pic>
        <p:nvPicPr>
          <p:cNvPr id="199" name="ACA Alabama Captive text50.ai" descr="ACA Alabama Captive text50.ai"/>
          <p:cNvPicPr>
            <a:picLocks noChangeAspect="1"/>
          </p:cNvPicPr>
          <p:nvPr/>
        </p:nvPicPr>
        <p:blipFill>
          <a:blip r:embed="rId2">
            <a:extLst/>
          </a:blip>
          <a:stretch>
            <a:fillRect/>
          </a:stretch>
        </p:blipFill>
        <p:spPr>
          <a:xfrm>
            <a:off x="3606682" y="488859"/>
            <a:ext cx="8883886" cy="1833700"/>
          </a:xfrm>
          <a:prstGeom prst="rect">
            <a:avLst/>
          </a:prstGeom>
          <a:ln w="12700">
            <a:miter lim="400000"/>
          </a:ln>
        </p:spPr>
      </p:pic>
      <p:pic>
        <p:nvPicPr>
          <p:cNvPr id="200"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Alabama: What’s next?"/>
          <p:cNvSpPr txBox="1"/>
          <p:nvPr>
            <p:ph type="ctrTitle"/>
          </p:nvPr>
        </p:nvSpPr>
        <p:spPr>
          <a:xfrm>
            <a:off x="4833937" y="3009749"/>
            <a:ext cx="14716126" cy="1833700"/>
          </a:xfrm>
          <a:prstGeom prst="rect">
            <a:avLst/>
          </a:prstGeom>
        </p:spPr>
        <p:txBody>
          <a:bodyPr/>
          <a:lstStyle>
            <a:lvl1pPr>
              <a:defRPr sz="6000"/>
            </a:lvl1pPr>
          </a:lstStyle>
          <a:p>
            <a:pPr/>
            <a:r>
              <a:t>Alabama: What’s next?</a:t>
            </a:r>
          </a:p>
        </p:txBody>
      </p:sp>
      <p:sp>
        <p:nvSpPr>
          <p:cNvPr id="203" name="#2 - For high risk coastal property insurance, an expansion of the Alabama Coastal Captive Act to include Washington and Escambia Counties with Mobile and Baldwin counties as continues where captives may write homeowners insurance.…"/>
          <p:cNvSpPr txBox="1"/>
          <p:nvPr>
            <p:ph type="subTitle" sz="half" idx="1"/>
          </p:nvPr>
        </p:nvSpPr>
        <p:spPr>
          <a:xfrm>
            <a:off x="3941573" y="5530639"/>
            <a:ext cx="16500854" cy="5215171"/>
          </a:xfrm>
          <a:prstGeom prst="rect">
            <a:avLst/>
          </a:prstGeom>
        </p:spPr>
        <p:txBody>
          <a:bodyPr/>
          <a:lstStyle/>
          <a:p>
            <a:pPr defTabSz="607933">
              <a:lnSpc>
                <a:spcPct val="120000"/>
              </a:lnSpc>
              <a:defRPr sz="3404"/>
            </a:pPr>
            <a:r>
              <a:rPr b="1"/>
              <a:t>#2</a:t>
            </a:r>
            <a:r>
              <a:t> - For </a:t>
            </a:r>
            <a:r>
              <a:rPr b="1"/>
              <a:t>high risk coastal property insurance</a:t>
            </a:r>
            <a:r>
              <a:t>, an expansion of the Alabama Coastal Captive Act to include Washington and Escambia Counties with Mobile and Baldwin counties as continues where captives may write homeowners insurance.</a:t>
            </a:r>
          </a:p>
          <a:p>
            <a:pPr defTabSz="607933">
              <a:lnSpc>
                <a:spcPct val="120000"/>
              </a:lnSpc>
              <a:defRPr sz="3404"/>
            </a:pPr>
          </a:p>
          <a:p>
            <a:pPr defTabSz="607933">
              <a:lnSpc>
                <a:spcPct val="120000"/>
              </a:lnSpc>
              <a:defRPr sz="3404"/>
            </a:pPr>
            <a:r>
              <a:t>Captive must write in Mobile and Baldwin counties to write in the other counties.</a:t>
            </a:r>
          </a:p>
          <a:p>
            <a:pPr defTabSz="607933">
              <a:lnSpc>
                <a:spcPct val="120000"/>
              </a:lnSpc>
              <a:defRPr sz="3404"/>
            </a:pPr>
          </a:p>
          <a:p>
            <a:pPr defTabSz="607933">
              <a:lnSpc>
                <a:spcPct val="120000"/>
              </a:lnSpc>
              <a:defRPr sz="3404"/>
            </a:pPr>
            <a:r>
              <a:t>Possibly similar legislation in Mississippi that would allow the pooling of 10 counties in total between the two states with each regulator maintaining authority</a:t>
            </a:r>
          </a:p>
        </p:txBody>
      </p:sp>
      <p:pic>
        <p:nvPicPr>
          <p:cNvPr id="204" name="ACA Alabama Captive text50.ai" descr="ACA Alabama Captive text50.ai"/>
          <p:cNvPicPr>
            <a:picLocks noChangeAspect="1"/>
          </p:cNvPicPr>
          <p:nvPr/>
        </p:nvPicPr>
        <p:blipFill>
          <a:blip r:embed="rId2">
            <a:extLst/>
          </a:blip>
          <a:stretch>
            <a:fillRect/>
          </a:stretch>
        </p:blipFill>
        <p:spPr>
          <a:xfrm>
            <a:off x="3606682" y="488859"/>
            <a:ext cx="8883886" cy="1833700"/>
          </a:xfrm>
          <a:prstGeom prst="rect">
            <a:avLst/>
          </a:prstGeom>
          <a:ln w="12700">
            <a:miter lim="400000"/>
          </a:ln>
        </p:spPr>
      </p:pic>
      <p:pic>
        <p:nvPicPr>
          <p:cNvPr id="205"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Alabama: What’s next?"/>
          <p:cNvSpPr txBox="1"/>
          <p:nvPr>
            <p:ph type="ctrTitle"/>
          </p:nvPr>
        </p:nvSpPr>
        <p:spPr>
          <a:xfrm>
            <a:off x="4833937" y="3009749"/>
            <a:ext cx="14716126" cy="1833700"/>
          </a:xfrm>
          <a:prstGeom prst="rect">
            <a:avLst/>
          </a:prstGeom>
        </p:spPr>
        <p:txBody>
          <a:bodyPr/>
          <a:lstStyle>
            <a:lvl1pPr>
              <a:defRPr sz="6000"/>
            </a:lvl1pPr>
          </a:lstStyle>
          <a:p>
            <a:pPr/>
            <a:r>
              <a:t>Alabama: What’s next?</a:t>
            </a:r>
          </a:p>
        </p:txBody>
      </p:sp>
      <p:sp>
        <p:nvSpPr>
          <p:cNvPr id="208" name="These changes allow for better risk distribution and open more opportunities in the reinsurance market…"/>
          <p:cNvSpPr txBox="1"/>
          <p:nvPr>
            <p:ph type="subTitle" sz="quarter" idx="1"/>
          </p:nvPr>
        </p:nvSpPr>
        <p:spPr>
          <a:xfrm>
            <a:off x="4833937" y="6072257"/>
            <a:ext cx="14716126" cy="3607455"/>
          </a:xfrm>
          <a:prstGeom prst="rect">
            <a:avLst/>
          </a:prstGeom>
        </p:spPr>
        <p:txBody>
          <a:bodyPr/>
          <a:lstStyle/>
          <a:p>
            <a:pPr>
              <a:lnSpc>
                <a:spcPct val="120000"/>
              </a:lnSpc>
              <a:defRPr sz="4600"/>
            </a:pPr>
            <a:r>
              <a:t>These changes allow for better risk distribution and open more opportunities in the reinsurance market</a:t>
            </a:r>
          </a:p>
          <a:p>
            <a:pPr>
              <a:lnSpc>
                <a:spcPct val="120000"/>
              </a:lnSpc>
              <a:defRPr sz="4600"/>
            </a:pPr>
          </a:p>
          <a:p>
            <a:pPr>
              <a:lnSpc>
                <a:spcPct val="120000"/>
              </a:lnSpc>
              <a:defRPr sz="4600"/>
            </a:pPr>
            <a:r>
              <a:t>First in the nation structure</a:t>
            </a:r>
          </a:p>
        </p:txBody>
      </p:sp>
      <p:pic>
        <p:nvPicPr>
          <p:cNvPr id="209" name="ACA Alabama Captive text50.ai" descr="ACA Alabama Captive text50.ai"/>
          <p:cNvPicPr>
            <a:picLocks noChangeAspect="1"/>
          </p:cNvPicPr>
          <p:nvPr/>
        </p:nvPicPr>
        <p:blipFill>
          <a:blip r:embed="rId2">
            <a:extLst/>
          </a:blip>
          <a:stretch>
            <a:fillRect/>
          </a:stretch>
        </p:blipFill>
        <p:spPr>
          <a:xfrm>
            <a:off x="3606682" y="488859"/>
            <a:ext cx="8883886" cy="1833700"/>
          </a:xfrm>
          <a:prstGeom prst="rect">
            <a:avLst/>
          </a:prstGeom>
          <a:ln w="12700">
            <a:miter lim="400000"/>
          </a:ln>
        </p:spPr>
      </p:pic>
      <p:pic>
        <p:nvPicPr>
          <p:cNvPr id="210"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Alabama: What’s next?"/>
          <p:cNvSpPr txBox="1"/>
          <p:nvPr>
            <p:ph type="ctrTitle"/>
          </p:nvPr>
        </p:nvSpPr>
        <p:spPr>
          <a:xfrm>
            <a:off x="4833937" y="3009749"/>
            <a:ext cx="14716126" cy="1833700"/>
          </a:xfrm>
          <a:prstGeom prst="rect">
            <a:avLst/>
          </a:prstGeom>
        </p:spPr>
        <p:txBody>
          <a:bodyPr/>
          <a:lstStyle>
            <a:lvl1pPr>
              <a:defRPr sz="6000"/>
            </a:lvl1pPr>
          </a:lstStyle>
          <a:p>
            <a:pPr/>
            <a:r>
              <a:t>Alabama: What’s next?</a:t>
            </a:r>
          </a:p>
        </p:txBody>
      </p:sp>
      <p:sp>
        <p:nvSpPr>
          <p:cNvPr id="213" name="#3 - Establishment of a new not-for-profit to allow for self-regulation of captive industry service providers.…"/>
          <p:cNvSpPr txBox="1"/>
          <p:nvPr>
            <p:ph type="subTitle" sz="half" idx="1"/>
          </p:nvPr>
        </p:nvSpPr>
        <p:spPr>
          <a:xfrm>
            <a:off x="3941573" y="5530639"/>
            <a:ext cx="16500854" cy="5215171"/>
          </a:xfrm>
          <a:prstGeom prst="rect">
            <a:avLst/>
          </a:prstGeom>
        </p:spPr>
        <p:txBody>
          <a:bodyPr/>
          <a:lstStyle/>
          <a:p>
            <a:pPr defTabSz="722947">
              <a:lnSpc>
                <a:spcPct val="120000"/>
              </a:lnSpc>
              <a:defRPr sz="4048"/>
            </a:pPr>
            <a:r>
              <a:rPr b="1"/>
              <a:t>#3</a:t>
            </a:r>
            <a:r>
              <a:t> - Establishment of a new not-for-profit to allow for </a:t>
            </a:r>
            <a:r>
              <a:rPr b="1"/>
              <a:t>self-regulation of captive industry service providers.</a:t>
            </a:r>
            <a:endParaRPr b="1"/>
          </a:p>
          <a:p>
            <a:pPr defTabSz="722947">
              <a:lnSpc>
                <a:spcPct val="120000"/>
              </a:lnSpc>
              <a:defRPr sz="4048"/>
            </a:pPr>
            <a:endParaRPr b="1"/>
          </a:p>
          <a:p>
            <a:pPr defTabSz="722947">
              <a:lnSpc>
                <a:spcPct val="120000"/>
              </a:lnSpc>
              <a:defRPr sz="4048"/>
            </a:pPr>
            <a:r>
              <a:t>Expected to quickly become a </a:t>
            </a:r>
            <a:r>
              <a:rPr b="1"/>
              <a:t>national certification program</a:t>
            </a:r>
            <a:r>
              <a:t>.</a:t>
            </a:r>
            <a:endParaRPr b="1"/>
          </a:p>
          <a:p>
            <a:pPr defTabSz="722947">
              <a:lnSpc>
                <a:spcPct val="120000"/>
              </a:lnSpc>
              <a:defRPr sz="4048"/>
            </a:pPr>
            <a:endParaRPr b="1"/>
          </a:p>
          <a:p>
            <a:pPr defTabSz="722947">
              <a:lnSpc>
                <a:spcPct val="120000"/>
              </a:lnSpc>
              <a:defRPr sz="4048"/>
            </a:pPr>
            <a:r>
              <a:t>Desperately needed in our industry</a:t>
            </a:r>
          </a:p>
        </p:txBody>
      </p:sp>
      <p:pic>
        <p:nvPicPr>
          <p:cNvPr id="214" name="ACA Alabama Captive text50.ai" descr="ACA Alabama Captive text50.ai"/>
          <p:cNvPicPr>
            <a:picLocks noChangeAspect="1"/>
          </p:cNvPicPr>
          <p:nvPr/>
        </p:nvPicPr>
        <p:blipFill>
          <a:blip r:embed="rId2">
            <a:extLst/>
          </a:blip>
          <a:stretch>
            <a:fillRect/>
          </a:stretch>
        </p:blipFill>
        <p:spPr>
          <a:xfrm>
            <a:off x="3606682" y="488859"/>
            <a:ext cx="8883886" cy="1833700"/>
          </a:xfrm>
          <a:prstGeom prst="rect">
            <a:avLst/>
          </a:prstGeom>
          <a:ln w="12700">
            <a:miter lim="400000"/>
          </a:ln>
        </p:spPr>
      </p:pic>
      <p:pic>
        <p:nvPicPr>
          <p:cNvPr id="215"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Domicile of the Year – Less than $5bn of Gross Written Premium"/>
          <p:cNvSpPr txBox="1"/>
          <p:nvPr>
            <p:ph type="ctrTitle"/>
          </p:nvPr>
        </p:nvSpPr>
        <p:spPr>
          <a:xfrm>
            <a:off x="4833937" y="3009749"/>
            <a:ext cx="14716126" cy="1833700"/>
          </a:xfrm>
          <a:prstGeom prst="rect">
            <a:avLst/>
          </a:prstGeom>
        </p:spPr>
        <p:txBody>
          <a:bodyPr/>
          <a:lstStyle>
            <a:lvl1pPr defTabSz="747593">
              <a:defRPr sz="5460"/>
            </a:lvl1pPr>
          </a:lstStyle>
          <a:p>
            <a:pPr/>
            <a:r>
              <a:t>Domicile of the Year – Less than $5bn of Gross Written Premium</a:t>
            </a:r>
          </a:p>
        </p:txBody>
      </p:sp>
      <p:sp>
        <p:nvSpPr>
          <p:cNvPr id="124" name="Shortlist…"/>
          <p:cNvSpPr txBox="1"/>
          <p:nvPr>
            <p:ph type="subTitle" sz="half" idx="1"/>
          </p:nvPr>
        </p:nvSpPr>
        <p:spPr>
          <a:xfrm>
            <a:off x="4833937" y="5530639"/>
            <a:ext cx="14716126" cy="4690691"/>
          </a:xfrm>
          <a:prstGeom prst="rect">
            <a:avLst/>
          </a:prstGeom>
        </p:spPr>
        <p:txBody>
          <a:bodyPr/>
          <a:lstStyle/>
          <a:p>
            <a:pPr defTabSz="788669">
              <a:defRPr sz="5376" u="sng"/>
            </a:pPr>
            <a:r>
              <a:t>Shortlist</a:t>
            </a:r>
          </a:p>
          <a:p>
            <a:pPr defTabSz="788669">
              <a:lnSpc>
                <a:spcPct val="120000"/>
              </a:lnSpc>
              <a:defRPr sz="5376"/>
            </a:pPr>
            <a:r>
              <a:t>Alabama</a:t>
            </a:r>
          </a:p>
          <a:p>
            <a:pPr defTabSz="788669">
              <a:lnSpc>
                <a:spcPct val="120000"/>
              </a:lnSpc>
              <a:defRPr sz="5376"/>
            </a:pPr>
            <a:r>
              <a:t>Georgia</a:t>
            </a:r>
          </a:p>
          <a:p>
            <a:pPr defTabSz="788669">
              <a:lnSpc>
                <a:spcPct val="120000"/>
              </a:lnSpc>
              <a:defRPr sz="5376"/>
            </a:pPr>
            <a:r>
              <a:t>Missouri</a:t>
            </a:r>
          </a:p>
          <a:p>
            <a:pPr defTabSz="788669">
              <a:lnSpc>
                <a:spcPct val="120000"/>
              </a:lnSpc>
              <a:defRPr sz="5376"/>
            </a:pPr>
            <a:r>
              <a:t>North Carolina</a:t>
            </a:r>
          </a:p>
        </p:txBody>
      </p:sp>
      <p:pic>
        <p:nvPicPr>
          <p:cNvPr id="125" name="ACA Alabama Captive text50.ai" descr="ACA Alabama Captive text50.ai"/>
          <p:cNvPicPr>
            <a:picLocks noChangeAspect="1"/>
          </p:cNvPicPr>
          <p:nvPr/>
        </p:nvPicPr>
        <p:blipFill>
          <a:blip r:embed="rId2">
            <a:extLst/>
          </a:blip>
          <a:stretch>
            <a:fillRect/>
          </a:stretch>
        </p:blipFill>
        <p:spPr>
          <a:xfrm>
            <a:off x="3606682" y="488859"/>
            <a:ext cx="8883886" cy="1833700"/>
          </a:xfrm>
          <a:prstGeom prst="rect">
            <a:avLst/>
          </a:prstGeom>
          <a:ln w="12700">
            <a:miter lim="400000"/>
          </a:ln>
        </p:spPr>
      </p:pic>
      <p:pic>
        <p:nvPicPr>
          <p:cNvPr id="126"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pic>
        <p:nvPicPr>
          <p:cNvPr id="127" name="1553534725-JLNAmTo4jX0aE1TVb6jKal6x3.png" descr="1553534725-JLNAmTo4jX0aE1TVb6jKal6x3.png"/>
          <p:cNvPicPr>
            <a:picLocks noChangeAspect="1"/>
          </p:cNvPicPr>
          <p:nvPr/>
        </p:nvPicPr>
        <p:blipFill>
          <a:blip r:embed="rId4">
            <a:alphaModFix amt="10000"/>
            <a:extLst/>
          </a:blip>
          <a:stretch>
            <a:fillRect/>
          </a:stretch>
        </p:blipFill>
        <p:spPr>
          <a:xfrm>
            <a:off x="8547129" y="3213129"/>
            <a:ext cx="7289742" cy="7289742"/>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Alabama: What’s next?"/>
          <p:cNvSpPr txBox="1"/>
          <p:nvPr>
            <p:ph type="ctrTitle"/>
          </p:nvPr>
        </p:nvSpPr>
        <p:spPr>
          <a:xfrm>
            <a:off x="4833937" y="3009749"/>
            <a:ext cx="14716126" cy="1833700"/>
          </a:xfrm>
          <a:prstGeom prst="rect">
            <a:avLst/>
          </a:prstGeom>
        </p:spPr>
        <p:txBody>
          <a:bodyPr/>
          <a:lstStyle>
            <a:lvl1pPr>
              <a:defRPr sz="6000"/>
            </a:lvl1pPr>
          </a:lstStyle>
          <a:p>
            <a:pPr/>
            <a:r>
              <a:t>Alabama: What’s next?</a:t>
            </a:r>
          </a:p>
        </p:txBody>
      </p:sp>
      <p:sp>
        <p:nvSpPr>
          <p:cNvPr id="218" name="These changes allow the industry to self-regulate…"/>
          <p:cNvSpPr txBox="1"/>
          <p:nvPr>
            <p:ph type="subTitle" sz="quarter" idx="1"/>
          </p:nvPr>
        </p:nvSpPr>
        <p:spPr>
          <a:xfrm>
            <a:off x="4833937" y="6072257"/>
            <a:ext cx="14716126" cy="3607455"/>
          </a:xfrm>
          <a:prstGeom prst="rect">
            <a:avLst/>
          </a:prstGeom>
        </p:spPr>
        <p:txBody>
          <a:bodyPr/>
          <a:lstStyle/>
          <a:p>
            <a:pPr>
              <a:lnSpc>
                <a:spcPct val="120000"/>
              </a:lnSpc>
              <a:defRPr sz="4600"/>
            </a:pPr>
            <a:r>
              <a:t>These changes allow the industry to self-regulate</a:t>
            </a:r>
          </a:p>
          <a:p>
            <a:pPr>
              <a:lnSpc>
                <a:spcPct val="120000"/>
              </a:lnSpc>
              <a:defRPr sz="4600"/>
            </a:pPr>
          </a:p>
          <a:p>
            <a:pPr>
              <a:lnSpc>
                <a:spcPct val="120000"/>
              </a:lnSpc>
              <a:defRPr sz="4600"/>
            </a:pPr>
            <a:r>
              <a:t>First in the nation structure</a:t>
            </a:r>
          </a:p>
        </p:txBody>
      </p:sp>
      <p:pic>
        <p:nvPicPr>
          <p:cNvPr id="219" name="ACA Alabama Captive text50.ai" descr="ACA Alabama Captive text50.ai"/>
          <p:cNvPicPr>
            <a:picLocks noChangeAspect="1"/>
          </p:cNvPicPr>
          <p:nvPr/>
        </p:nvPicPr>
        <p:blipFill>
          <a:blip r:embed="rId2">
            <a:extLst/>
          </a:blip>
          <a:stretch>
            <a:fillRect/>
          </a:stretch>
        </p:blipFill>
        <p:spPr>
          <a:xfrm>
            <a:off x="3606682" y="488859"/>
            <a:ext cx="8883886" cy="1833700"/>
          </a:xfrm>
          <a:prstGeom prst="rect">
            <a:avLst/>
          </a:prstGeom>
          <a:ln w="12700">
            <a:miter lim="400000"/>
          </a:ln>
        </p:spPr>
      </p:pic>
      <p:pic>
        <p:nvPicPr>
          <p:cNvPr id="220"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ACA Alabama Captive text50.ai" descr="ACA Alabama Captive text50.ai"/>
          <p:cNvPicPr>
            <a:picLocks noChangeAspect="1"/>
          </p:cNvPicPr>
          <p:nvPr/>
        </p:nvPicPr>
        <p:blipFill>
          <a:blip r:embed="rId2">
            <a:extLst/>
          </a:blip>
          <a:stretch>
            <a:fillRect/>
          </a:stretch>
        </p:blipFill>
        <p:spPr>
          <a:xfrm>
            <a:off x="5803386" y="2110343"/>
            <a:ext cx="12777228" cy="2637314"/>
          </a:xfrm>
          <a:prstGeom prst="rect">
            <a:avLst/>
          </a:prstGeom>
          <a:ln w="12700">
            <a:miter lim="400000"/>
          </a:ln>
        </p:spPr>
      </p:pic>
      <p:pic>
        <p:nvPicPr>
          <p:cNvPr id="223"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pic>
        <p:nvPicPr>
          <p:cNvPr id="224" name="1553534725-JLNAmTo4jX0aE1TVb6jKal6x3.png" descr="1553534725-JLNAmTo4jX0aE1TVb6jKal6x3.png"/>
          <p:cNvPicPr>
            <a:picLocks noChangeAspect="1"/>
          </p:cNvPicPr>
          <p:nvPr/>
        </p:nvPicPr>
        <p:blipFill>
          <a:blip r:embed="rId4">
            <a:alphaModFix amt="20000"/>
            <a:extLst/>
          </a:blip>
          <a:stretch>
            <a:fillRect/>
          </a:stretch>
        </p:blipFill>
        <p:spPr>
          <a:xfrm>
            <a:off x="8547129" y="3213129"/>
            <a:ext cx="7289742" cy="728974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Domicile of the Year – Less than $5bn of Gross Written Premium"/>
          <p:cNvSpPr txBox="1"/>
          <p:nvPr>
            <p:ph type="ctrTitle"/>
          </p:nvPr>
        </p:nvSpPr>
        <p:spPr>
          <a:xfrm>
            <a:off x="4833937" y="3009749"/>
            <a:ext cx="14716126" cy="1833700"/>
          </a:xfrm>
          <a:prstGeom prst="rect">
            <a:avLst/>
          </a:prstGeom>
        </p:spPr>
        <p:txBody>
          <a:bodyPr/>
          <a:lstStyle>
            <a:lvl1pPr defTabSz="747593">
              <a:defRPr sz="5460"/>
            </a:lvl1pPr>
          </a:lstStyle>
          <a:p>
            <a:pPr/>
            <a:r>
              <a:t>Domicile of the Year – Less than $5bn of Gross Written Premium</a:t>
            </a:r>
          </a:p>
        </p:txBody>
      </p:sp>
      <p:pic>
        <p:nvPicPr>
          <p:cNvPr id="130" name="ACA Alabama Captive text50.ai" descr="ACA Alabama Captive text50.ai"/>
          <p:cNvPicPr>
            <a:picLocks noChangeAspect="1"/>
          </p:cNvPicPr>
          <p:nvPr/>
        </p:nvPicPr>
        <p:blipFill>
          <a:blip r:embed="rId2">
            <a:extLst/>
          </a:blip>
          <a:stretch>
            <a:fillRect/>
          </a:stretch>
        </p:blipFill>
        <p:spPr>
          <a:xfrm>
            <a:off x="3606682" y="488859"/>
            <a:ext cx="8883886" cy="1833700"/>
          </a:xfrm>
          <a:prstGeom prst="rect">
            <a:avLst/>
          </a:prstGeom>
          <a:ln w="12700">
            <a:miter lim="400000"/>
          </a:ln>
        </p:spPr>
      </p:pic>
      <p:pic>
        <p:nvPicPr>
          <p:cNvPr id="131"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pic>
        <p:nvPicPr>
          <p:cNvPr id="132" name="1553534725-JLNAmTo4jX0aE1TVb6jKal6x3.png" descr="1553534725-JLNAmTo4jX0aE1TVb6jKal6x3.png"/>
          <p:cNvPicPr>
            <a:picLocks noChangeAspect="1"/>
          </p:cNvPicPr>
          <p:nvPr/>
        </p:nvPicPr>
        <p:blipFill>
          <a:blip r:embed="rId4">
            <a:alphaModFix amt="10000"/>
            <a:extLst/>
          </a:blip>
          <a:stretch>
            <a:fillRect/>
          </a:stretch>
        </p:blipFill>
        <p:spPr>
          <a:xfrm>
            <a:off x="8547129" y="3213129"/>
            <a:ext cx="7289742" cy="7289742"/>
          </a:xfrm>
          <a:prstGeom prst="rect">
            <a:avLst/>
          </a:prstGeom>
          <a:ln w="12700">
            <a:miter lim="400000"/>
          </a:ln>
        </p:spPr>
      </p:pic>
      <p:pic>
        <p:nvPicPr>
          <p:cNvPr id="133" name="48536586852_7276f29ce1_o.jpg" descr="48536586852_7276f29ce1_o.jpg"/>
          <p:cNvPicPr>
            <a:picLocks noChangeAspect="1"/>
          </p:cNvPicPr>
          <p:nvPr/>
        </p:nvPicPr>
        <p:blipFill>
          <a:blip r:embed="rId5">
            <a:extLst/>
          </a:blip>
          <a:stretch>
            <a:fillRect/>
          </a:stretch>
        </p:blipFill>
        <p:spPr>
          <a:xfrm>
            <a:off x="6876925" y="4979288"/>
            <a:ext cx="10630150" cy="7086767"/>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Domicile of the Year – Less than $5bn of Gross Written Premium"/>
          <p:cNvSpPr txBox="1"/>
          <p:nvPr>
            <p:ph type="ctrTitle"/>
          </p:nvPr>
        </p:nvSpPr>
        <p:spPr>
          <a:xfrm>
            <a:off x="4833937" y="3009749"/>
            <a:ext cx="14716126" cy="1833700"/>
          </a:xfrm>
          <a:prstGeom prst="rect">
            <a:avLst/>
          </a:prstGeom>
        </p:spPr>
        <p:txBody>
          <a:bodyPr/>
          <a:lstStyle>
            <a:lvl1pPr defTabSz="747593">
              <a:defRPr sz="5460"/>
            </a:lvl1pPr>
          </a:lstStyle>
          <a:p>
            <a:pPr/>
            <a:r>
              <a:t>Domicile of the Year – Less than $5bn of Gross Written Premium</a:t>
            </a:r>
          </a:p>
        </p:txBody>
      </p:sp>
      <p:sp>
        <p:nvSpPr>
          <p:cNvPr id="136" name="Winner…"/>
          <p:cNvSpPr txBox="1"/>
          <p:nvPr>
            <p:ph type="subTitle" sz="quarter" idx="1"/>
          </p:nvPr>
        </p:nvSpPr>
        <p:spPr>
          <a:xfrm>
            <a:off x="4833937" y="6421328"/>
            <a:ext cx="14716126" cy="2909312"/>
          </a:xfrm>
          <a:prstGeom prst="rect">
            <a:avLst/>
          </a:prstGeom>
        </p:spPr>
        <p:txBody>
          <a:bodyPr/>
          <a:lstStyle/>
          <a:p>
            <a:pPr>
              <a:defRPr b="1" sz="7000" u="sng"/>
            </a:pPr>
            <a:r>
              <a:t>Winner</a:t>
            </a:r>
          </a:p>
          <a:p>
            <a:pPr>
              <a:lnSpc>
                <a:spcPct val="120000"/>
              </a:lnSpc>
              <a:defRPr b="1" sz="7000"/>
            </a:pPr>
            <a:r>
              <a:t>Alabama</a:t>
            </a:r>
          </a:p>
        </p:txBody>
      </p:sp>
      <p:pic>
        <p:nvPicPr>
          <p:cNvPr id="137" name="ACA Alabama Captive text50.ai" descr="ACA Alabama Captive text50.ai"/>
          <p:cNvPicPr>
            <a:picLocks noChangeAspect="1"/>
          </p:cNvPicPr>
          <p:nvPr/>
        </p:nvPicPr>
        <p:blipFill>
          <a:blip r:embed="rId2">
            <a:extLst/>
          </a:blip>
          <a:stretch>
            <a:fillRect/>
          </a:stretch>
        </p:blipFill>
        <p:spPr>
          <a:xfrm>
            <a:off x="3606682" y="488859"/>
            <a:ext cx="8883886" cy="1833700"/>
          </a:xfrm>
          <a:prstGeom prst="rect">
            <a:avLst/>
          </a:prstGeom>
          <a:ln w="12700">
            <a:miter lim="400000"/>
          </a:ln>
        </p:spPr>
      </p:pic>
      <p:pic>
        <p:nvPicPr>
          <p:cNvPr id="138"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pic>
        <p:nvPicPr>
          <p:cNvPr id="139" name="1553534725-JLNAmTo4jX0aE1TVb6jKal6x3.png" descr="1553534725-JLNAmTo4jX0aE1TVb6jKal6x3.png"/>
          <p:cNvPicPr>
            <a:picLocks noChangeAspect="1"/>
          </p:cNvPicPr>
          <p:nvPr/>
        </p:nvPicPr>
        <p:blipFill>
          <a:blip r:embed="rId4">
            <a:alphaModFix amt="10000"/>
            <a:extLst/>
          </a:blip>
          <a:stretch>
            <a:fillRect/>
          </a:stretch>
        </p:blipFill>
        <p:spPr>
          <a:xfrm>
            <a:off x="8547129" y="3213129"/>
            <a:ext cx="7289742" cy="728974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Domicile of the Year – Less than $5bn of Gross Written Premium"/>
          <p:cNvSpPr txBox="1"/>
          <p:nvPr>
            <p:ph type="ctrTitle"/>
          </p:nvPr>
        </p:nvSpPr>
        <p:spPr>
          <a:xfrm>
            <a:off x="4833937" y="3009749"/>
            <a:ext cx="14716126" cy="1833700"/>
          </a:xfrm>
          <a:prstGeom prst="rect">
            <a:avLst/>
          </a:prstGeom>
        </p:spPr>
        <p:txBody>
          <a:bodyPr/>
          <a:lstStyle>
            <a:lvl1pPr defTabSz="747593">
              <a:defRPr sz="5460"/>
            </a:lvl1pPr>
          </a:lstStyle>
          <a:p>
            <a:pPr/>
            <a:r>
              <a:t>Domicile of the Year – Less than $5bn of Gross Written Premium</a:t>
            </a:r>
          </a:p>
        </p:txBody>
      </p:sp>
      <p:sp>
        <p:nvSpPr>
          <p:cNvPr id="142" name="Alabama Highlights…"/>
          <p:cNvSpPr txBox="1"/>
          <p:nvPr>
            <p:ph type="subTitle" sz="quarter" idx="1"/>
          </p:nvPr>
        </p:nvSpPr>
        <p:spPr>
          <a:xfrm>
            <a:off x="4833937" y="6421328"/>
            <a:ext cx="14716126" cy="2909312"/>
          </a:xfrm>
          <a:prstGeom prst="rect">
            <a:avLst/>
          </a:prstGeom>
        </p:spPr>
        <p:txBody>
          <a:bodyPr/>
          <a:lstStyle/>
          <a:p>
            <a:pPr defTabSz="805100">
              <a:defRPr i="1" sz="5684" u="sng"/>
            </a:pPr>
            <a:r>
              <a:t>Alabama Highlights</a:t>
            </a:r>
          </a:p>
          <a:p>
            <a:pPr defTabSz="805100">
              <a:lnSpc>
                <a:spcPct val="120000"/>
              </a:lnSpc>
              <a:defRPr sz="5684"/>
            </a:pPr>
            <a:r>
              <a:t>Placed in the Top 5 nationally each of the last three years in net captive formations</a:t>
            </a:r>
          </a:p>
        </p:txBody>
      </p:sp>
      <p:pic>
        <p:nvPicPr>
          <p:cNvPr id="143" name="ACA Alabama Captive text50.ai" descr="ACA Alabama Captive text50.ai"/>
          <p:cNvPicPr>
            <a:picLocks noChangeAspect="1"/>
          </p:cNvPicPr>
          <p:nvPr/>
        </p:nvPicPr>
        <p:blipFill>
          <a:blip r:embed="rId2">
            <a:extLst/>
          </a:blip>
          <a:stretch>
            <a:fillRect/>
          </a:stretch>
        </p:blipFill>
        <p:spPr>
          <a:xfrm>
            <a:off x="3606682" y="488859"/>
            <a:ext cx="8883886" cy="1833700"/>
          </a:xfrm>
          <a:prstGeom prst="rect">
            <a:avLst/>
          </a:prstGeom>
          <a:ln w="12700">
            <a:miter lim="400000"/>
          </a:ln>
        </p:spPr>
      </p:pic>
      <p:pic>
        <p:nvPicPr>
          <p:cNvPr id="144"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pic>
        <p:nvPicPr>
          <p:cNvPr id="145" name="1553534725-JLNAmTo4jX0aE1TVb6jKal6x3.png" descr="1553534725-JLNAmTo4jX0aE1TVb6jKal6x3.png"/>
          <p:cNvPicPr>
            <a:picLocks noChangeAspect="1"/>
          </p:cNvPicPr>
          <p:nvPr/>
        </p:nvPicPr>
        <p:blipFill>
          <a:blip r:embed="rId4">
            <a:alphaModFix amt="10000"/>
            <a:extLst/>
          </a:blip>
          <a:stretch>
            <a:fillRect/>
          </a:stretch>
        </p:blipFill>
        <p:spPr>
          <a:xfrm>
            <a:off x="8547129" y="3213129"/>
            <a:ext cx="7289742" cy="7289742"/>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Domicile of the Year – Less than $5bn of Gross Written Premium"/>
          <p:cNvSpPr txBox="1"/>
          <p:nvPr>
            <p:ph type="ctrTitle"/>
          </p:nvPr>
        </p:nvSpPr>
        <p:spPr>
          <a:xfrm>
            <a:off x="4833937" y="3009749"/>
            <a:ext cx="14716126" cy="1833700"/>
          </a:xfrm>
          <a:prstGeom prst="rect">
            <a:avLst/>
          </a:prstGeom>
        </p:spPr>
        <p:txBody>
          <a:bodyPr/>
          <a:lstStyle>
            <a:lvl1pPr defTabSz="747593">
              <a:defRPr sz="5460"/>
            </a:lvl1pPr>
          </a:lstStyle>
          <a:p>
            <a:pPr/>
            <a:r>
              <a:t>Domicile of the Year – Less than $5bn of Gross Written Premium</a:t>
            </a:r>
          </a:p>
        </p:txBody>
      </p:sp>
      <p:sp>
        <p:nvSpPr>
          <p:cNvPr id="148" name="Alabama Highlights…"/>
          <p:cNvSpPr txBox="1"/>
          <p:nvPr>
            <p:ph type="subTitle" sz="quarter" idx="1"/>
          </p:nvPr>
        </p:nvSpPr>
        <p:spPr>
          <a:xfrm>
            <a:off x="4833937" y="6421328"/>
            <a:ext cx="14716126" cy="2909312"/>
          </a:xfrm>
          <a:prstGeom prst="rect">
            <a:avLst/>
          </a:prstGeom>
        </p:spPr>
        <p:txBody>
          <a:bodyPr/>
          <a:lstStyle/>
          <a:p>
            <a:pPr defTabSz="805100">
              <a:defRPr i="1" sz="5684" u="sng"/>
            </a:pPr>
            <a:r>
              <a:t>Alabama Highlights</a:t>
            </a:r>
          </a:p>
          <a:p>
            <a:pPr defTabSz="805100">
              <a:lnSpc>
                <a:spcPct val="120000"/>
              </a:lnSpc>
              <a:defRPr sz="5684"/>
            </a:pPr>
            <a:r>
              <a:t>Approved the first rider-share captive in the nation</a:t>
            </a:r>
          </a:p>
        </p:txBody>
      </p:sp>
      <p:pic>
        <p:nvPicPr>
          <p:cNvPr id="149" name="ACA Alabama Captive text50.ai" descr="ACA Alabama Captive text50.ai"/>
          <p:cNvPicPr>
            <a:picLocks noChangeAspect="1"/>
          </p:cNvPicPr>
          <p:nvPr/>
        </p:nvPicPr>
        <p:blipFill>
          <a:blip r:embed="rId2">
            <a:extLst/>
          </a:blip>
          <a:stretch>
            <a:fillRect/>
          </a:stretch>
        </p:blipFill>
        <p:spPr>
          <a:xfrm>
            <a:off x="3606682" y="488859"/>
            <a:ext cx="8883886" cy="1833700"/>
          </a:xfrm>
          <a:prstGeom prst="rect">
            <a:avLst/>
          </a:prstGeom>
          <a:ln w="12700">
            <a:miter lim="400000"/>
          </a:ln>
        </p:spPr>
      </p:pic>
      <p:pic>
        <p:nvPicPr>
          <p:cNvPr id="150"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pic>
        <p:nvPicPr>
          <p:cNvPr id="151" name="1553534725-JLNAmTo4jX0aE1TVb6jKal6x3.png" descr="1553534725-JLNAmTo4jX0aE1TVb6jKal6x3.png"/>
          <p:cNvPicPr>
            <a:picLocks noChangeAspect="1"/>
          </p:cNvPicPr>
          <p:nvPr/>
        </p:nvPicPr>
        <p:blipFill>
          <a:blip r:embed="rId4">
            <a:alphaModFix amt="10000"/>
            <a:extLst/>
          </a:blip>
          <a:stretch>
            <a:fillRect/>
          </a:stretch>
        </p:blipFill>
        <p:spPr>
          <a:xfrm>
            <a:off x="8547129" y="3213129"/>
            <a:ext cx="7289742" cy="7289742"/>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Domicile of the Year – Less than $5bn of Gross Written Premium"/>
          <p:cNvSpPr txBox="1"/>
          <p:nvPr>
            <p:ph type="ctrTitle"/>
          </p:nvPr>
        </p:nvSpPr>
        <p:spPr>
          <a:xfrm>
            <a:off x="4833937" y="3009749"/>
            <a:ext cx="14716126" cy="1833700"/>
          </a:xfrm>
          <a:prstGeom prst="rect">
            <a:avLst/>
          </a:prstGeom>
        </p:spPr>
        <p:txBody>
          <a:bodyPr/>
          <a:lstStyle>
            <a:lvl1pPr defTabSz="747593">
              <a:defRPr sz="5460"/>
            </a:lvl1pPr>
          </a:lstStyle>
          <a:p>
            <a:pPr/>
            <a:r>
              <a:t>Domicile of the Year – Less than $5bn of Gross Written Premium</a:t>
            </a:r>
          </a:p>
        </p:txBody>
      </p:sp>
      <p:sp>
        <p:nvSpPr>
          <p:cNvPr id="154" name="Alabama Highlights…"/>
          <p:cNvSpPr txBox="1"/>
          <p:nvPr>
            <p:ph type="subTitle" sz="quarter" idx="1"/>
          </p:nvPr>
        </p:nvSpPr>
        <p:spPr>
          <a:xfrm>
            <a:off x="4833937" y="6421328"/>
            <a:ext cx="14716126" cy="2909312"/>
          </a:xfrm>
          <a:prstGeom prst="rect">
            <a:avLst/>
          </a:prstGeom>
        </p:spPr>
        <p:txBody>
          <a:bodyPr/>
          <a:lstStyle/>
          <a:p>
            <a:pPr defTabSz="681870">
              <a:defRPr i="1" sz="4814" u="sng"/>
            </a:pPr>
            <a:r>
              <a:t>Alabama Highlights</a:t>
            </a:r>
          </a:p>
          <a:p>
            <a:pPr defTabSz="681870">
              <a:lnSpc>
                <a:spcPct val="120000"/>
              </a:lnSpc>
              <a:defRPr sz="4814"/>
            </a:pPr>
            <a:r>
              <a:t>Through 2018, the 60-day provisional captive license has been utilized by 28 captives and protected cells</a:t>
            </a:r>
          </a:p>
        </p:txBody>
      </p:sp>
      <p:pic>
        <p:nvPicPr>
          <p:cNvPr id="155" name="ACA Alabama Captive text50.ai" descr="ACA Alabama Captive text50.ai"/>
          <p:cNvPicPr>
            <a:picLocks noChangeAspect="1"/>
          </p:cNvPicPr>
          <p:nvPr/>
        </p:nvPicPr>
        <p:blipFill>
          <a:blip r:embed="rId2">
            <a:extLst/>
          </a:blip>
          <a:stretch>
            <a:fillRect/>
          </a:stretch>
        </p:blipFill>
        <p:spPr>
          <a:xfrm>
            <a:off x="3606682" y="488859"/>
            <a:ext cx="8883886" cy="1833700"/>
          </a:xfrm>
          <a:prstGeom prst="rect">
            <a:avLst/>
          </a:prstGeom>
          <a:ln w="12700">
            <a:miter lim="400000"/>
          </a:ln>
        </p:spPr>
      </p:pic>
      <p:pic>
        <p:nvPicPr>
          <p:cNvPr id="156"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pic>
        <p:nvPicPr>
          <p:cNvPr id="157" name="1553534725-JLNAmTo4jX0aE1TVb6jKal6x3.png" descr="1553534725-JLNAmTo4jX0aE1TVb6jKal6x3.png"/>
          <p:cNvPicPr>
            <a:picLocks noChangeAspect="1"/>
          </p:cNvPicPr>
          <p:nvPr/>
        </p:nvPicPr>
        <p:blipFill>
          <a:blip r:embed="rId4">
            <a:alphaModFix amt="10000"/>
            <a:extLst/>
          </a:blip>
          <a:stretch>
            <a:fillRect/>
          </a:stretch>
        </p:blipFill>
        <p:spPr>
          <a:xfrm>
            <a:off x="8547129" y="3213129"/>
            <a:ext cx="7289742" cy="7289742"/>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Domicile of the Year – Less than $5bn of Gross Written Premium"/>
          <p:cNvSpPr txBox="1"/>
          <p:nvPr>
            <p:ph type="ctrTitle"/>
          </p:nvPr>
        </p:nvSpPr>
        <p:spPr>
          <a:xfrm>
            <a:off x="4833937" y="3009749"/>
            <a:ext cx="14716126" cy="1833700"/>
          </a:xfrm>
          <a:prstGeom prst="rect">
            <a:avLst/>
          </a:prstGeom>
        </p:spPr>
        <p:txBody>
          <a:bodyPr/>
          <a:lstStyle>
            <a:lvl1pPr defTabSz="747593">
              <a:defRPr sz="5460"/>
            </a:lvl1pPr>
          </a:lstStyle>
          <a:p>
            <a:pPr/>
            <a:r>
              <a:t>Domicile of the Year – Less than $5bn of Gross Written Premium</a:t>
            </a:r>
          </a:p>
        </p:txBody>
      </p:sp>
      <p:sp>
        <p:nvSpPr>
          <p:cNvPr id="160" name="Alabama Highlights…"/>
          <p:cNvSpPr txBox="1"/>
          <p:nvPr>
            <p:ph type="subTitle" sz="quarter" idx="1"/>
          </p:nvPr>
        </p:nvSpPr>
        <p:spPr>
          <a:xfrm>
            <a:off x="4833937" y="6421328"/>
            <a:ext cx="14716126" cy="4505680"/>
          </a:xfrm>
          <a:prstGeom prst="rect">
            <a:avLst/>
          </a:prstGeom>
        </p:spPr>
        <p:txBody>
          <a:bodyPr/>
          <a:lstStyle/>
          <a:p>
            <a:pPr defTabSz="599717">
              <a:defRPr i="1" sz="4234" u="sng"/>
            </a:pPr>
            <a:r>
              <a:t>Alabama Highlights</a:t>
            </a:r>
          </a:p>
          <a:p>
            <a:pPr marL="588129" indent="-588129" defTabSz="599717">
              <a:lnSpc>
                <a:spcPct val="120000"/>
              </a:lnSpc>
              <a:buSzPct val="145000"/>
              <a:buChar char="•"/>
              <a:defRPr sz="4234"/>
            </a:pPr>
            <a:r>
              <a:t>The modernizing of the Alabama protected cell captive statute allowed for the creation of several new protected cell captives and several new captive risk retention groups</a:t>
            </a:r>
          </a:p>
        </p:txBody>
      </p:sp>
      <p:pic>
        <p:nvPicPr>
          <p:cNvPr id="161" name="ACA Alabama Captive text50.ai" descr="ACA Alabama Captive text50.ai"/>
          <p:cNvPicPr>
            <a:picLocks noChangeAspect="1"/>
          </p:cNvPicPr>
          <p:nvPr/>
        </p:nvPicPr>
        <p:blipFill>
          <a:blip r:embed="rId2">
            <a:extLst/>
          </a:blip>
          <a:stretch>
            <a:fillRect/>
          </a:stretch>
        </p:blipFill>
        <p:spPr>
          <a:xfrm>
            <a:off x="3606682" y="488859"/>
            <a:ext cx="8883886" cy="1833700"/>
          </a:xfrm>
          <a:prstGeom prst="rect">
            <a:avLst/>
          </a:prstGeom>
          <a:ln w="12700">
            <a:miter lim="400000"/>
          </a:ln>
        </p:spPr>
      </p:pic>
      <p:pic>
        <p:nvPicPr>
          <p:cNvPr id="162"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pic>
        <p:nvPicPr>
          <p:cNvPr id="163" name="1553534725-JLNAmTo4jX0aE1TVb6jKal6x3.png" descr="1553534725-JLNAmTo4jX0aE1TVb6jKal6x3.png"/>
          <p:cNvPicPr>
            <a:picLocks noChangeAspect="1"/>
          </p:cNvPicPr>
          <p:nvPr/>
        </p:nvPicPr>
        <p:blipFill>
          <a:blip r:embed="rId4">
            <a:alphaModFix amt="10000"/>
            <a:extLst/>
          </a:blip>
          <a:stretch>
            <a:fillRect/>
          </a:stretch>
        </p:blipFill>
        <p:spPr>
          <a:xfrm>
            <a:off x="8547129" y="3213129"/>
            <a:ext cx="7289742" cy="7289742"/>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ean Duke"/>
          <p:cNvSpPr txBox="1"/>
          <p:nvPr>
            <p:ph type="ctrTitle"/>
          </p:nvPr>
        </p:nvSpPr>
        <p:spPr>
          <a:xfrm>
            <a:off x="4833937" y="3009749"/>
            <a:ext cx="14716126" cy="1833700"/>
          </a:xfrm>
          <a:prstGeom prst="rect">
            <a:avLst/>
          </a:prstGeom>
        </p:spPr>
        <p:txBody>
          <a:bodyPr/>
          <a:lstStyle>
            <a:lvl1pPr>
              <a:defRPr sz="6000"/>
            </a:lvl1pPr>
          </a:lstStyle>
          <a:p>
            <a:pPr/>
            <a:r>
              <a:t>Sean Duke</a:t>
            </a:r>
          </a:p>
        </p:txBody>
      </p:sp>
      <p:pic>
        <p:nvPicPr>
          <p:cNvPr id="166" name="ACA Alabama Captive text50.ai" descr="ACA Alabama Captive text50.ai"/>
          <p:cNvPicPr>
            <a:picLocks noChangeAspect="1"/>
          </p:cNvPicPr>
          <p:nvPr/>
        </p:nvPicPr>
        <p:blipFill>
          <a:blip r:embed="rId2">
            <a:extLst/>
          </a:blip>
          <a:stretch>
            <a:fillRect/>
          </a:stretch>
        </p:blipFill>
        <p:spPr>
          <a:xfrm>
            <a:off x="3606682" y="488859"/>
            <a:ext cx="8883886" cy="1833700"/>
          </a:xfrm>
          <a:prstGeom prst="rect">
            <a:avLst/>
          </a:prstGeom>
          <a:ln w="12700">
            <a:miter lim="400000"/>
          </a:ln>
        </p:spPr>
      </p:pic>
      <p:pic>
        <p:nvPicPr>
          <p:cNvPr id="167" name="ACA logo.ai" descr="ACA logo.ai"/>
          <p:cNvPicPr>
            <a:picLocks noChangeAspect="1"/>
          </p:cNvPicPr>
          <p:nvPr/>
        </p:nvPicPr>
        <p:blipFill>
          <a:blip r:embed="rId3">
            <a:extLst/>
          </a:blip>
          <a:stretch>
            <a:fillRect/>
          </a:stretch>
        </p:blipFill>
        <p:spPr>
          <a:xfrm>
            <a:off x="17793955" y="11300926"/>
            <a:ext cx="3403249" cy="237656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